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95" r:id="rId2"/>
    <p:sldId id="307" r:id="rId3"/>
    <p:sldId id="297" r:id="rId4"/>
    <p:sldId id="298" r:id="rId5"/>
    <p:sldId id="302" r:id="rId6"/>
    <p:sldId id="303" r:id="rId7"/>
    <p:sldId id="354" r:id="rId8"/>
    <p:sldId id="258" r:id="rId9"/>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orena" initials="L" lastIdx="60" clrIdx="0"/>
  <p:cmAuthor id="1" name="Jesús N. Pinto Ledezma" initials="JNPL" lastIdx="1" clrIdx="1">
    <p:extLst/>
  </p:cmAuthor>
  <p:cmAuthor id="2" name="Jesús N. Pinto Ledezma" initials="JNPL [2]" lastIdx="1" clrIdx="2">
    <p:extLst/>
  </p:cmAuthor>
  <p:cmAuthor id="3" name="Jesús N. Pinto Ledezma" initials="JNPL [3]"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enhum Estilo, Grade de Tabe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Estilo Cl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392" autoAdjust="0"/>
    <p:restoredTop sz="80905"/>
  </p:normalViewPr>
  <p:slideViewPr>
    <p:cSldViewPr>
      <p:cViewPr varScale="1">
        <p:scale>
          <a:sx n="77" d="100"/>
          <a:sy n="77" d="100"/>
        </p:scale>
        <p:origin x="1248"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g>
</file>

<file path=ppt/media/image3.jpg>
</file>

<file path=ppt/media/image4.jpg>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659E1B-07A0-4F4E-B0F3-6E906D04E649}" type="datetimeFigureOut">
              <a:rPr lang="pt-BR" smtClean="0"/>
              <a:t>17/02/2019</a:t>
            </a:fld>
            <a:endParaRPr lang="pt-BR"/>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847234-EF85-4612-A20B-F64915DDD732}" type="slidenum">
              <a:rPr lang="pt-BR" smtClean="0"/>
              <a:t>‹#›</a:t>
            </a:fld>
            <a:endParaRPr lang="pt-BR"/>
          </a:p>
        </p:txBody>
      </p:sp>
    </p:spTree>
    <p:extLst>
      <p:ext uri="{BB962C8B-B14F-4D97-AF65-F5344CB8AC3E}">
        <p14:creationId xmlns:p14="http://schemas.microsoft.com/office/powerpoint/2010/main" val="1785088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a:ln/>
        </p:spPr>
      </p:sp>
      <p:sp>
        <p:nvSpPr>
          <p:cNvPr id="4403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t>-At the spatial scale, species richness varies widely over the surface of the Earth, most conspicuously as a decrease in diversity from its peak in the humid tropics towards higher latitudes</a:t>
            </a:r>
          </a:p>
          <a:p>
            <a:r>
              <a:rPr lang="en-US" altLang="en-US" dirty="0"/>
              <a:t>GLOBAL BIODIVERSITY MAP </a:t>
            </a:r>
          </a:p>
        </p:txBody>
      </p:sp>
      <p:sp>
        <p:nvSpPr>
          <p:cNvPr id="4403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charset="0"/>
                <a:ea typeface="ＭＳ Ｐゴシック" charset="-128"/>
              </a:defRPr>
            </a:lvl1pPr>
            <a:lvl2pPr marL="37931725" indent="-37474525">
              <a:spcBef>
                <a:spcPct val="30000"/>
              </a:spcBef>
              <a:defRPr sz="1200">
                <a:solidFill>
                  <a:schemeClr val="tx1"/>
                </a:solidFill>
                <a:latin typeface="Arial" charset="0"/>
                <a:ea typeface="ＭＳ Ｐゴシック" charset="-128"/>
              </a:defRPr>
            </a:lvl2pPr>
            <a:lvl3pPr marL="1143000" indent="-228600">
              <a:spcBef>
                <a:spcPct val="30000"/>
              </a:spcBef>
              <a:defRPr sz="1200">
                <a:solidFill>
                  <a:schemeClr val="tx1"/>
                </a:solidFill>
                <a:latin typeface="Arial" charset="0"/>
                <a:ea typeface="ＭＳ Ｐゴシック" charset="-128"/>
              </a:defRPr>
            </a:lvl3pPr>
            <a:lvl4pPr marL="1600200" indent="-228600">
              <a:spcBef>
                <a:spcPct val="30000"/>
              </a:spcBef>
              <a:defRPr sz="1200">
                <a:solidFill>
                  <a:schemeClr val="tx1"/>
                </a:solidFill>
                <a:latin typeface="Arial" charset="0"/>
                <a:ea typeface="ＭＳ Ｐゴシック" charset="-128"/>
              </a:defRPr>
            </a:lvl4pPr>
            <a:lvl5pPr marL="2057400" indent="-228600">
              <a:spcBef>
                <a:spcPct val="30000"/>
              </a:spcBef>
              <a:defRPr sz="1200">
                <a:solidFill>
                  <a:schemeClr val="tx1"/>
                </a:solidFill>
                <a:latin typeface="Arial" charset="0"/>
                <a:ea typeface="ＭＳ Ｐゴシック" charset="-128"/>
              </a:defRPr>
            </a:lvl5pPr>
            <a:lvl6pPr marL="2514600" indent="-228600" eaLnBrk="0" fontAlgn="base" hangingPunct="0">
              <a:spcBef>
                <a:spcPct val="30000"/>
              </a:spcBef>
              <a:spcAft>
                <a:spcPct val="0"/>
              </a:spcAft>
              <a:defRPr sz="1200">
                <a:solidFill>
                  <a:schemeClr val="tx1"/>
                </a:solidFill>
                <a:latin typeface="Arial" charset="0"/>
                <a:ea typeface="ＭＳ Ｐゴシック" charset="-128"/>
              </a:defRPr>
            </a:lvl6pPr>
            <a:lvl7pPr marL="2971800" indent="-228600" eaLnBrk="0" fontAlgn="base" hangingPunct="0">
              <a:spcBef>
                <a:spcPct val="30000"/>
              </a:spcBef>
              <a:spcAft>
                <a:spcPct val="0"/>
              </a:spcAft>
              <a:defRPr sz="1200">
                <a:solidFill>
                  <a:schemeClr val="tx1"/>
                </a:solidFill>
                <a:latin typeface="Arial" charset="0"/>
                <a:ea typeface="ＭＳ Ｐゴシック" charset="-128"/>
              </a:defRPr>
            </a:lvl7pPr>
            <a:lvl8pPr marL="3429000" indent="-228600" eaLnBrk="0" fontAlgn="base" hangingPunct="0">
              <a:spcBef>
                <a:spcPct val="30000"/>
              </a:spcBef>
              <a:spcAft>
                <a:spcPct val="0"/>
              </a:spcAft>
              <a:defRPr sz="1200">
                <a:solidFill>
                  <a:schemeClr val="tx1"/>
                </a:solidFill>
                <a:latin typeface="Arial" charset="0"/>
                <a:ea typeface="ＭＳ Ｐゴシック" charset="-128"/>
              </a:defRPr>
            </a:lvl8pPr>
            <a:lvl9pPr marL="3886200" indent="-228600" eaLnBrk="0" fontAlgn="base" hangingPunct="0">
              <a:spcBef>
                <a:spcPct val="30000"/>
              </a:spcBef>
              <a:spcAft>
                <a:spcPct val="0"/>
              </a:spcAft>
              <a:defRPr sz="1200">
                <a:solidFill>
                  <a:schemeClr val="tx1"/>
                </a:solidFill>
                <a:latin typeface="Arial" charset="0"/>
                <a:ea typeface="ＭＳ Ｐゴシック" charset="-128"/>
              </a:defRPr>
            </a:lvl9pPr>
          </a:lstStyle>
          <a:p>
            <a:pPr>
              <a:spcBef>
                <a:spcPct val="0"/>
              </a:spcBef>
            </a:pPr>
            <a:fld id="{D84890EB-0207-6546-A109-588B9802833E}" type="slidenum">
              <a:rPr lang="es-ES" altLang="en-US"/>
              <a:pPr>
                <a:spcBef>
                  <a:spcPct val="0"/>
                </a:spcBef>
              </a:pPr>
              <a:t>3</a:t>
            </a:fld>
            <a:endParaRPr lang="es-ES" altLang="en-US"/>
          </a:p>
        </p:txBody>
      </p:sp>
    </p:spTree>
    <p:extLst>
      <p:ext uri="{BB962C8B-B14F-4D97-AF65-F5344CB8AC3E}">
        <p14:creationId xmlns:p14="http://schemas.microsoft.com/office/powerpoint/2010/main" val="959392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 </a:t>
            </a:r>
            <a:r>
              <a:rPr lang="en-US" dirty="0" err="1"/>
              <a:t>aumento</a:t>
            </a:r>
            <a:r>
              <a:rPr lang="en-US" dirty="0"/>
              <a:t> de </a:t>
            </a:r>
            <a:r>
              <a:rPr lang="en-US" dirty="0" err="1"/>
              <a:t>riqueza</a:t>
            </a:r>
            <a:r>
              <a:rPr lang="en-US" dirty="0"/>
              <a:t> de </a:t>
            </a:r>
            <a:r>
              <a:rPr lang="en-US" dirty="0" err="1"/>
              <a:t>espécies</a:t>
            </a:r>
            <a:r>
              <a:rPr lang="en-US" dirty="0"/>
              <a:t> </a:t>
            </a:r>
            <a:r>
              <a:rPr lang="en-US" dirty="0" err="1"/>
              <a:t>em</a:t>
            </a:r>
            <a:r>
              <a:rPr lang="en-US" dirty="0"/>
              <a:t> </a:t>
            </a:r>
            <a:r>
              <a:rPr lang="en-US" dirty="0" err="1"/>
              <a:t>direção</a:t>
            </a:r>
            <a:r>
              <a:rPr lang="en-US" dirty="0"/>
              <a:t> </a:t>
            </a:r>
            <a:r>
              <a:rPr lang="en-US" dirty="0" err="1"/>
              <a:t>aos</a:t>
            </a:r>
            <a:r>
              <a:rPr lang="en-US" dirty="0"/>
              <a:t> </a:t>
            </a:r>
            <a:r>
              <a:rPr lang="en-US" dirty="0" err="1"/>
              <a:t>trópicos</a:t>
            </a:r>
            <a:r>
              <a:rPr lang="en-US" dirty="0"/>
              <a:t> </a:t>
            </a:r>
            <a:r>
              <a:rPr lang="en-US" dirty="0" err="1"/>
              <a:t>é</a:t>
            </a:r>
            <a:r>
              <a:rPr lang="en-US" dirty="0"/>
              <a:t> um </a:t>
            </a:r>
            <a:r>
              <a:rPr lang="en-US" dirty="0" err="1"/>
              <a:t>padrão</a:t>
            </a:r>
            <a:r>
              <a:rPr lang="en-US" dirty="0"/>
              <a:t> </a:t>
            </a:r>
            <a:r>
              <a:rPr lang="en-US" dirty="0" err="1"/>
              <a:t>praticamente</a:t>
            </a:r>
            <a:r>
              <a:rPr lang="en-US" dirty="0"/>
              <a:t> </a:t>
            </a:r>
            <a:r>
              <a:rPr lang="en-US" dirty="0" err="1"/>
              <a:t>onipresente</a:t>
            </a:r>
            <a:r>
              <a:rPr lang="en-US" dirty="0"/>
              <a:t> no </a:t>
            </a:r>
            <a:r>
              <a:rPr lang="en-US" dirty="0" err="1"/>
              <a:t>mundo</a:t>
            </a:r>
            <a:r>
              <a:rPr lang="en-US" dirty="0"/>
              <a:t> natural. </a:t>
            </a:r>
            <a:r>
              <a:rPr lang="en-US" dirty="0" err="1"/>
              <a:t>Entretanto</a:t>
            </a:r>
            <a:r>
              <a:rPr lang="en-US" dirty="0"/>
              <a:t> </a:t>
            </a:r>
            <a:r>
              <a:rPr lang="en-US" dirty="0" err="1"/>
              <a:t>os</a:t>
            </a:r>
            <a:r>
              <a:rPr lang="en-US" dirty="0"/>
              <a:t> </a:t>
            </a:r>
            <a:r>
              <a:rPr lang="en-US" dirty="0" err="1"/>
              <a:t>mecanismos</a:t>
            </a:r>
            <a:r>
              <a:rPr lang="en-US" dirty="0"/>
              <a:t> </a:t>
            </a:r>
            <a:r>
              <a:rPr lang="en-US" dirty="0" err="1"/>
              <a:t>portrás</a:t>
            </a:r>
            <a:r>
              <a:rPr lang="en-US" dirty="0"/>
              <a:t> </a:t>
            </a:r>
            <a:r>
              <a:rPr lang="en-US" dirty="0" err="1"/>
              <a:t>desse</a:t>
            </a:r>
            <a:r>
              <a:rPr lang="en-US" dirty="0"/>
              <a:t> </a:t>
            </a:r>
            <a:r>
              <a:rPr lang="en-US" dirty="0" err="1"/>
              <a:t>padrão</a:t>
            </a:r>
            <a:r>
              <a:rPr lang="en-US" dirty="0"/>
              <a:t> </a:t>
            </a:r>
            <a:r>
              <a:rPr lang="en-US" dirty="0" err="1"/>
              <a:t>ainda</a:t>
            </a:r>
            <a:r>
              <a:rPr lang="en-US" dirty="0"/>
              <a:t> </a:t>
            </a:r>
            <a:r>
              <a:rPr lang="en-US" dirty="0" err="1"/>
              <a:t>são</a:t>
            </a:r>
            <a:r>
              <a:rPr lang="en-US" dirty="0"/>
              <a:t> um enigma </a:t>
            </a:r>
            <a:r>
              <a:rPr lang="en-US" dirty="0" err="1"/>
              <a:t>Ao</a:t>
            </a:r>
            <a:r>
              <a:rPr lang="en-US" dirty="0"/>
              <a:t> </a:t>
            </a:r>
            <a:r>
              <a:rPr lang="en-US" dirty="0" err="1"/>
              <a:t>longo</a:t>
            </a:r>
            <a:r>
              <a:rPr lang="en-US" dirty="0"/>
              <a:t> dos 200 </a:t>
            </a:r>
            <a:r>
              <a:rPr lang="en-US" dirty="0" err="1"/>
              <a:t>anos</a:t>
            </a:r>
            <a:r>
              <a:rPr lang="en-US" dirty="0"/>
              <a:t> de </a:t>
            </a:r>
            <a:r>
              <a:rPr lang="en-US" dirty="0" err="1"/>
              <a:t>pesquisa</a:t>
            </a:r>
            <a:r>
              <a:rPr lang="en-US" dirty="0"/>
              <a:t> </a:t>
            </a:r>
            <a:r>
              <a:rPr lang="en-US" dirty="0" err="1"/>
              <a:t>científica</a:t>
            </a:r>
            <a:r>
              <a:rPr lang="en-US" dirty="0"/>
              <a:t>, </a:t>
            </a:r>
            <a:r>
              <a:rPr lang="en-US" dirty="0" err="1"/>
              <a:t>desde</a:t>
            </a:r>
            <a:r>
              <a:rPr lang="en-US" dirty="0"/>
              <a:t> a </a:t>
            </a:r>
            <a:r>
              <a:rPr lang="en-US" dirty="0" err="1"/>
              <a:t>primeira</a:t>
            </a:r>
            <a:r>
              <a:rPr lang="en-US" dirty="0"/>
              <a:t> </a:t>
            </a:r>
            <a:r>
              <a:rPr lang="en-US" dirty="0" err="1"/>
              <a:t>observação</a:t>
            </a:r>
            <a:r>
              <a:rPr lang="en-US" dirty="0"/>
              <a:t> </a:t>
            </a:r>
            <a:r>
              <a:rPr lang="en-US" dirty="0" err="1"/>
              <a:t>desse</a:t>
            </a:r>
            <a:r>
              <a:rPr lang="en-US" dirty="0"/>
              <a:t> </a:t>
            </a:r>
            <a:r>
              <a:rPr lang="en-US" dirty="0" err="1"/>
              <a:t>padrão</a:t>
            </a:r>
            <a:r>
              <a:rPr lang="en-US" dirty="0"/>
              <a:t>, </a:t>
            </a:r>
            <a:r>
              <a:rPr lang="en-US" dirty="0" err="1"/>
              <a:t>muitos</a:t>
            </a:r>
            <a:r>
              <a:rPr lang="en-US" dirty="0"/>
              <a:t> </a:t>
            </a:r>
            <a:r>
              <a:rPr lang="en-US" dirty="0" err="1"/>
              <a:t>estudos</a:t>
            </a:r>
            <a:r>
              <a:rPr lang="en-US" dirty="0"/>
              <a:t> </a:t>
            </a:r>
            <a:r>
              <a:rPr lang="en-US" dirty="0" err="1"/>
              <a:t>foram</a:t>
            </a:r>
            <a:r>
              <a:rPr lang="en-US" dirty="0"/>
              <a:t> </a:t>
            </a:r>
            <a:r>
              <a:rPr lang="en-US" dirty="0" err="1"/>
              <a:t>realizados</a:t>
            </a:r>
            <a:r>
              <a:rPr lang="en-US" dirty="0"/>
              <a:t> </a:t>
            </a:r>
            <a:r>
              <a:rPr lang="en-US" dirty="0" err="1"/>
              <a:t>utilizando</a:t>
            </a:r>
            <a:r>
              <a:rPr lang="en-US" dirty="0"/>
              <a:t> </a:t>
            </a:r>
            <a:r>
              <a:rPr lang="en-US" dirty="0" err="1"/>
              <a:t>escalas</a:t>
            </a:r>
            <a:r>
              <a:rPr lang="en-US" dirty="0"/>
              <a:t> </a:t>
            </a:r>
            <a:r>
              <a:rPr lang="en-US" dirty="0" err="1"/>
              <a:t>globais</a:t>
            </a:r>
            <a:r>
              <a:rPr lang="en-US" dirty="0"/>
              <a:t> </a:t>
            </a:r>
            <a:r>
              <a:rPr lang="en-US" dirty="0" err="1"/>
              <a:t>ou</a:t>
            </a:r>
            <a:r>
              <a:rPr lang="en-US" dirty="0"/>
              <a:t> </a:t>
            </a:r>
            <a:r>
              <a:rPr lang="en-US" dirty="0" err="1"/>
              <a:t>regiões</a:t>
            </a:r>
            <a:r>
              <a:rPr lang="en-US" dirty="0"/>
              <a:t> </a:t>
            </a:r>
            <a:r>
              <a:rPr lang="en-US" dirty="0" err="1"/>
              <a:t>geográficas</a:t>
            </a:r>
            <a:r>
              <a:rPr lang="en-US" dirty="0"/>
              <a:t> </a:t>
            </a:r>
            <a:r>
              <a:rPr lang="en-US" dirty="0" err="1"/>
              <a:t>espeçificas</a:t>
            </a:r>
            <a:r>
              <a:rPr lang="en-US" dirty="0"/>
              <a:t>, e </a:t>
            </a:r>
            <a:r>
              <a:rPr lang="en-US" dirty="0" err="1"/>
              <a:t>também</a:t>
            </a:r>
            <a:r>
              <a:rPr lang="en-US" dirty="0"/>
              <a:t> com </a:t>
            </a:r>
            <a:r>
              <a:rPr lang="en-US" dirty="0" err="1"/>
              <a:t>relação</a:t>
            </a:r>
            <a:r>
              <a:rPr lang="en-US" dirty="0"/>
              <a:t> a </a:t>
            </a:r>
            <a:r>
              <a:rPr lang="en-US" dirty="0" err="1"/>
              <a:t>toda</a:t>
            </a:r>
            <a:r>
              <a:rPr lang="en-US" dirty="0"/>
              <a:t> a </a:t>
            </a:r>
            <a:r>
              <a:rPr lang="en-US" dirty="0" err="1"/>
              <a:t>biodiversidade</a:t>
            </a:r>
            <a:r>
              <a:rPr lang="en-US" dirty="0"/>
              <a:t> do </a:t>
            </a:r>
            <a:r>
              <a:rPr lang="en-US" dirty="0" err="1"/>
              <a:t>planeta</a:t>
            </a:r>
            <a:r>
              <a:rPr lang="en-US" dirty="0"/>
              <a:t> </a:t>
            </a:r>
            <a:r>
              <a:rPr lang="en-US" dirty="0" err="1"/>
              <a:t>ou</a:t>
            </a:r>
            <a:r>
              <a:rPr lang="en-US" dirty="0"/>
              <a:t> com </a:t>
            </a:r>
            <a:r>
              <a:rPr lang="en-US" dirty="0" err="1"/>
              <a:t>grupos</a:t>
            </a:r>
            <a:r>
              <a:rPr lang="en-US" dirty="0"/>
              <a:t> </a:t>
            </a:r>
            <a:r>
              <a:rPr lang="en-US" dirty="0" err="1"/>
              <a:t>taxonômicos</a:t>
            </a:r>
            <a:r>
              <a:rPr lang="en-US" dirty="0"/>
              <a:t> </a:t>
            </a:r>
            <a:r>
              <a:rPr lang="en-US" dirty="0" err="1"/>
              <a:t>específicos</a:t>
            </a:r>
            <a:r>
              <a:rPr lang="en-US" dirty="0"/>
              <a:t> </a:t>
            </a:r>
            <a:r>
              <a:rPr lang="en-US" dirty="0" err="1"/>
              <a:t>como</a:t>
            </a:r>
            <a:r>
              <a:rPr lang="en-US" dirty="0"/>
              <a:t> </a:t>
            </a:r>
            <a:r>
              <a:rPr lang="en-US" dirty="0" err="1"/>
              <a:t>aves</a:t>
            </a:r>
            <a:r>
              <a:rPr lang="en-US" dirty="0"/>
              <a:t>... </a:t>
            </a:r>
          </a:p>
        </p:txBody>
      </p:sp>
      <p:sp>
        <p:nvSpPr>
          <p:cNvPr id="4" name="Slide Number Placeholder 3"/>
          <p:cNvSpPr>
            <a:spLocks noGrp="1"/>
          </p:cNvSpPr>
          <p:nvPr>
            <p:ph type="sldNum" sz="quarter" idx="10"/>
          </p:nvPr>
        </p:nvSpPr>
        <p:spPr/>
        <p:txBody>
          <a:bodyPr/>
          <a:lstStyle/>
          <a:p>
            <a:fld id="{A5847234-EF85-4612-A20B-F64915DDD732}" type="slidenum">
              <a:rPr lang="pt-BR" smtClean="0"/>
              <a:t>4</a:t>
            </a:fld>
            <a:endParaRPr lang="pt-BR"/>
          </a:p>
        </p:txBody>
      </p:sp>
    </p:spTree>
    <p:extLst>
      <p:ext uri="{BB962C8B-B14F-4D97-AF65-F5344CB8AC3E}">
        <p14:creationId xmlns:p14="http://schemas.microsoft.com/office/powerpoint/2010/main" val="1797258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 </a:t>
            </a:r>
            <a:r>
              <a:rPr lang="en-US" dirty="0" err="1"/>
              <a:t>aumento</a:t>
            </a:r>
            <a:r>
              <a:rPr lang="en-US" dirty="0"/>
              <a:t> de </a:t>
            </a:r>
            <a:r>
              <a:rPr lang="en-US" dirty="0" err="1"/>
              <a:t>riqueza</a:t>
            </a:r>
            <a:r>
              <a:rPr lang="en-US" dirty="0"/>
              <a:t> de </a:t>
            </a:r>
            <a:r>
              <a:rPr lang="en-US" dirty="0" err="1"/>
              <a:t>espécies</a:t>
            </a:r>
            <a:r>
              <a:rPr lang="en-US" dirty="0"/>
              <a:t> </a:t>
            </a:r>
            <a:r>
              <a:rPr lang="en-US" dirty="0" err="1"/>
              <a:t>em</a:t>
            </a:r>
            <a:r>
              <a:rPr lang="en-US" dirty="0"/>
              <a:t> </a:t>
            </a:r>
            <a:r>
              <a:rPr lang="en-US" dirty="0" err="1"/>
              <a:t>direção</a:t>
            </a:r>
            <a:r>
              <a:rPr lang="en-US" dirty="0"/>
              <a:t> </a:t>
            </a:r>
            <a:r>
              <a:rPr lang="en-US" dirty="0" err="1"/>
              <a:t>aos</a:t>
            </a:r>
            <a:r>
              <a:rPr lang="en-US" dirty="0"/>
              <a:t> </a:t>
            </a:r>
            <a:r>
              <a:rPr lang="en-US" dirty="0" err="1"/>
              <a:t>trópicos</a:t>
            </a:r>
            <a:r>
              <a:rPr lang="en-US" dirty="0"/>
              <a:t> </a:t>
            </a:r>
            <a:r>
              <a:rPr lang="en-US" dirty="0" err="1"/>
              <a:t>é</a:t>
            </a:r>
            <a:r>
              <a:rPr lang="en-US" dirty="0"/>
              <a:t> um </a:t>
            </a:r>
            <a:r>
              <a:rPr lang="en-US" dirty="0" err="1"/>
              <a:t>padrão</a:t>
            </a:r>
            <a:r>
              <a:rPr lang="en-US" dirty="0"/>
              <a:t> </a:t>
            </a:r>
            <a:r>
              <a:rPr lang="en-US" dirty="0" err="1"/>
              <a:t>praticamente</a:t>
            </a:r>
            <a:r>
              <a:rPr lang="en-US" dirty="0"/>
              <a:t> </a:t>
            </a:r>
            <a:r>
              <a:rPr lang="en-US" dirty="0" err="1"/>
              <a:t>onipresente</a:t>
            </a:r>
            <a:r>
              <a:rPr lang="en-US" dirty="0"/>
              <a:t> no </a:t>
            </a:r>
            <a:r>
              <a:rPr lang="en-US" dirty="0" err="1"/>
              <a:t>mundo</a:t>
            </a:r>
            <a:r>
              <a:rPr lang="en-US" dirty="0"/>
              <a:t> natural. </a:t>
            </a:r>
            <a:r>
              <a:rPr lang="en-US" dirty="0" err="1"/>
              <a:t>Entretanto</a:t>
            </a:r>
            <a:r>
              <a:rPr lang="en-US" dirty="0"/>
              <a:t> </a:t>
            </a:r>
            <a:r>
              <a:rPr lang="en-US" dirty="0" err="1"/>
              <a:t>os</a:t>
            </a:r>
            <a:r>
              <a:rPr lang="en-US" dirty="0"/>
              <a:t> </a:t>
            </a:r>
            <a:r>
              <a:rPr lang="en-US" dirty="0" err="1"/>
              <a:t>mecanismos</a:t>
            </a:r>
            <a:r>
              <a:rPr lang="en-US" dirty="0"/>
              <a:t> </a:t>
            </a:r>
            <a:r>
              <a:rPr lang="en-US" dirty="0" err="1"/>
              <a:t>portrás</a:t>
            </a:r>
            <a:r>
              <a:rPr lang="en-US" dirty="0"/>
              <a:t> </a:t>
            </a:r>
            <a:r>
              <a:rPr lang="en-US" dirty="0" err="1"/>
              <a:t>desse</a:t>
            </a:r>
            <a:r>
              <a:rPr lang="en-US" dirty="0"/>
              <a:t> </a:t>
            </a:r>
            <a:r>
              <a:rPr lang="en-US" dirty="0" err="1"/>
              <a:t>padrão</a:t>
            </a:r>
            <a:r>
              <a:rPr lang="en-US" dirty="0"/>
              <a:t> </a:t>
            </a:r>
            <a:r>
              <a:rPr lang="en-US" dirty="0" err="1"/>
              <a:t>ainda</a:t>
            </a:r>
            <a:r>
              <a:rPr lang="en-US" dirty="0"/>
              <a:t> </a:t>
            </a:r>
            <a:r>
              <a:rPr lang="en-US" dirty="0" err="1"/>
              <a:t>são</a:t>
            </a:r>
            <a:r>
              <a:rPr lang="en-US" dirty="0"/>
              <a:t> um enigma </a:t>
            </a:r>
            <a:r>
              <a:rPr lang="en-US" dirty="0" err="1"/>
              <a:t>Ao</a:t>
            </a:r>
            <a:r>
              <a:rPr lang="en-US" dirty="0"/>
              <a:t> </a:t>
            </a:r>
            <a:r>
              <a:rPr lang="en-US" dirty="0" err="1"/>
              <a:t>longo</a:t>
            </a:r>
            <a:r>
              <a:rPr lang="en-US" dirty="0"/>
              <a:t> dos 200 </a:t>
            </a:r>
            <a:r>
              <a:rPr lang="en-US" dirty="0" err="1"/>
              <a:t>anos</a:t>
            </a:r>
            <a:r>
              <a:rPr lang="en-US" dirty="0"/>
              <a:t> de </a:t>
            </a:r>
            <a:r>
              <a:rPr lang="en-US" dirty="0" err="1"/>
              <a:t>pesquisa</a:t>
            </a:r>
            <a:r>
              <a:rPr lang="en-US" dirty="0"/>
              <a:t> </a:t>
            </a:r>
            <a:r>
              <a:rPr lang="en-US" dirty="0" err="1"/>
              <a:t>científica</a:t>
            </a:r>
            <a:r>
              <a:rPr lang="en-US" dirty="0"/>
              <a:t>, </a:t>
            </a:r>
            <a:r>
              <a:rPr lang="en-US" dirty="0" err="1"/>
              <a:t>desde</a:t>
            </a:r>
            <a:r>
              <a:rPr lang="en-US" dirty="0"/>
              <a:t> a </a:t>
            </a:r>
            <a:r>
              <a:rPr lang="en-US" dirty="0" err="1"/>
              <a:t>primeira</a:t>
            </a:r>
            <a:r>
              <a:rPr lang="en-US" dirty="0"/>
              <a:t> </a:t>
            </a:r>
            <a:r>
              <a:rPr lang="en-US" dirty="0" err="1"/>
              <a:t>observação</a:t>
            </a:r>
            <a:r>
              <a:rPr lang="en-US" dirty="0"/>
              <a:t> </a:t>
            </a:r>
            <a:r>
              <a:rPr lang="en-US" dirty="0" err="1"/>
              <a:t>desse</a:t>
            </a:r>
            <a:r>
              <a:rPr lang="en-US" dirty="0"/>
              <a:t> </a:t>
            </a:r>
            <a:r>
              <a:rPr lang="en-US" dirty="0" err="1"/>
              <a:t>padrão</a:t>
            </a:r>
            <a:r>
              <a:rPr lang="en-US" dirty="0"/>
              <a:t>, </a:t>
            </a:r>
            <a:r>
              <a:rPr lang="en-US" dirty="0" err="1"/>
              <a:t>muitos</a:t>
            </a:r>
            <a:r>
              <a:rPr lang="en-US" dirty="0"/>
              <a:t> </a:t>
            </a:r>
            <a:r>
              <a:rPr lang="en-US" dirty="0" err="1"/>
              <a:t>estudos</a:t>
            </a:r>
            <a:r>
              <a:rPr lang="en-US" dirty="0"/>
              <a:t> </a:t>
            </a:r>
            <a:r>
              <a:rPr lang="en-US" dirty="0" err="1"/>
              <a:t>foram</a:t>
            </a:r>
            <a:r>
              <a:rPr lang="en-US" dirty="0"/>
              <a:t> </a:t>
            </a:r>
            <a:r>
              <a:rPr lang="en-US" dirty="0" err="1"/>
              <a:t>realizados</a:t>
            </a:r>
            <a:r>
              <a:rPr lang="en-US" dirty="0"/>
              <a:t> </a:t>
            </a:r>
            <a:r>
              <a:rPr lang="en-US" dirty="0" err="1"/>
              <a:t>utilizando</a:t>
            </a:r>
            <a:r>
              <a:rPr lang="en-US" dirty="0"/>
              <a:t> </a:t>
            </a:r>
            <a:r>
              <a:rPr lang="en-US" dirty="0" err="1"/>
              <a:t>escalas</a:t>
            </a:r>
            <a:r>
              <a:rPr lang="en-US" dirty="0"/>
              <a:t> </a:t>
            </a:r>
            <a:r>
              <a:rPr lang="en-US" dirty="0" err="1"/>
              <a:t>globais</a:t>
            </a:r>
            <a:r>
              <a:rPr lang="en-US" dirty="0"/>
              <a:t> </a:t>
            </a:r>
            <a:r>
              <a:rPr lang="en-US" dirty="0" err="1"/>
              <a:t>ou</a:t>
            </a:r>
            <a:r>
              <a:rPr lang="en-US" dirty="0"/>
              <a:t> </a:t>
            </a:r>
            <a:r>
              <a:rPr lang="en-US" dirty="0" err="1"/>
              <a:t>regiões</a:t>
            </a:r>
            <a:r>
              <a:rPr lang="en-US" dirty="0"/>
              <a:t> </a:t>
            </a:r>
            <a:r>
              <a:rPr lang="en-US" dirty="0" err="1"/>
              <a:t>geográficas</a:t>
            </a:r>
            <a:r>
              <a:rPr lang="en-US" dirty="0"/>
              <a:t> </a:t>
            </a:r>
            <a:r>
              <a:rPr lang="en-US" dirty="0" err="1"/>
              <a:t>espeçificas</a:t>
            </a:r>
            <a:r>
              <a:rPr lang="en-US" dirty="0"/>
              <a:t>, e </a:t>
            </a:r>
            <a:r>
              <a:rPr lang="en-US" dirty="0" err="1"/>
              <a:t>também</a:t>
            </a:r>
            <a:r>
              <a:rPr lang="en-US" dirty="0"/>
              <a:t> com </a:t>
            </a:r>
            <a:r>
              <a:rPr lang="en-US" dirty="0" err="1"/>
              <a:t>relação</a:t>
            </a:r>
            <a:r>
              <a:rPr lang="en-US" dirty="0"/>
              <a:t> a </a:t>
            </a:r>
            <a:r>
              <a:rPr lang="en-US" dirty="0" err="1"/>
              <a:t>toda</a:t>
            </a:r>
            <a:r>
              <a:rPr lang="en-US" dirty="0"/>
              <a:t> a </a:t>
            </a:r>
            <a:r>
              <a:rPr lang="en-US" dirty="0" err="1"/>
              <a:t>biodiversidade</a:t>
            </a:r>
            <a:r>
              <a:rPr lang="en-US" dirty="0"/>
              <a:t> do </a:t>
            </a:r>
            <a:r>
              <a:rPr lang="en-US" dirty="0" err="1"/>
              <a:t>planeta</a:t>
            </a:r>
            <a:r>
              <a:rPr lang="en-US" dirty="0"/>
              <a:t> </a:t>
            </a:r>
            <a:r>
              <a:rPr lang="en-US" dirty="0" err="1"/>
              <a:t>ou</a:t>
            </a:r>
            <a:r>
              <a:rPr lang="en-US" dirty="0"/>
              <a:t> com </a:t>
            </a:r>
            <a:r>
              <a:rPr lang="en-US" dirty="0" err="1"/>
              <a:t>grupos</a:t>
            </a:r>
            <a:r>
              <a:rPr lang="en-US" dirty="0"/>
              <a:t> </a:t>
            </a:r>
            <a:r>
              <a:rPr lang="en-US" dirty="0" err="1"/>
              <a:t>taxonômicos</a:t>
            </a:r>
            <a:r>
              <a:rPr lang="en-US" dirty="0"/>
              <a:t> </a:t>
            </a:r>
            <a:r>
              <a:rPr lang="en-US" dirty="0" err="1"/>
              <a:t>específicos</a:t>
            </a:r>
            <a:r>
              <a:rPr lang="en-US" dirty="0"/>
              <a:t> </a:t>
            </a:r>
            <a:r>
              <a:rPr lang="en-US" dirty="0" err="1"/>
              <a:t>como</a:t>
            </a:r>
            <a:r>
              <a:rPr lang="en-US" dirty="0"/>
              <a:t> </a:t>
            </a:r>
            <a:r>
              <a:rPr lang="en-US" dirty="0" err="1"/>
              <a:t>aves</a:t>
            </a:r>
            <a:r>
              <a:rPr lang="en-US" dirty="0"/>
              <a:t>... </a:t>
            </a:r>
          </a:p>
        </p:txBody>
      </p:sp>
      <p:sp>
        <p:nvSpPr>
          <p:cNvPr id="4" name="Slide Number Placeholder 3"/>
          <p:cNvSpPr>
            <a:spLocks noGrp="1"/>
          </p:cNvSpPr>
          <p:nvPr>
            <p:ph type="sldNum" sz="quarter" idx="10"/>
          </p:nvPr>
        </p:nvSpPr>
        <p:spPr/>
        <p:txBody>
          <a:bodyPr/>
          <a:lstStyle/>
          <a:p>
            <a:fld id="{A5847234-EF85-4612-A20B-F64915DDD732}" type="slidenum">
              <a:rPr lang="pt-BR" smtClean="0"/>
              <a:t>5</a:t>
            </a:fld>
            <a:endParaRPr lang="pt-BR"/>
          </a:p>
        </p:txBody>
      </p:sp>
    </p:spTree>
    <p:extLst>
      <p:ext uri="{BB962C8B-B14F-4D97-AF65-F5344CB8AC3E}">
        <p14:creationId xmlns:p14="http://schemas.microsoft.com/office/powerpoint/2010/main" val="2007237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 </a:t>
            </a:r>
            <a:r>
              <a:rPr lang="en-US" dirty="0" err="1"/>
              <a:t>aumento</a:t>
            </a:r>
            <a:r>
              <a:rPr lang="en-US" dirty="0"/>
              <a:t> de </a:t>
            </a:r>
            <a:r>
              <a:rPr lang="en-US" dirty="0" err="1"/>
              <a:t>riqueza</a:t>
            </a:r>
            <a:r>
              <a:rPr lang="en-US" dirty="0"/>
              <a:t> de </a:t>
            </a:r>
            <a:r>
              <a:rPr lang="en-US" dirty="0" err="1"/>
              <a:t>espécies</a:t>
            </a:r>
            <a:r>
              <a:rPr lang="en-US" dirty="0"/>
              <a:t> </a:t>
            </a:r>
            <a:r>
              <a:rPr lang="en-US" dirty="0" err="1"/>
              <a:t>em</a:t>
            </a:r>
            <a:r>
              <a:rPr lang="en-US" dirty="0"/>
              <a:t> </a:t>
            </a:r>
            <a:r>
              <a:rPr lang="en-US" dirty="0" err="1"/>
              <a:t>direção</a:t>
            </a:r>
            <a:r>
              <a:rPr lang="en-US" dirty="0"/>
              <a:t> </a:t>
            </a:r>
            <a:r>
              <a:rPr lang="en-US" dirty="0" err="1"/>
              <a:t>aos</a:t>
            </a:r>
            <a:r>
              <a:rPr lang="en-US" dirty="0"/>
              <a:t> </a:t>
            </a:r>
            <a:r>
              <a:rPr lang="en-US" dirty="0" err="1"/>
              <a:t>trópicos</a:t>
            </a:r>
            <a:r>
              <a:rPr lang="en-US" dirty="0"/>
              <a:t> </a:t>
            </a:r>
            <a:r>
              <a:rPr lang="en-US" dirty="0" err="1"/>
              <a:t>é</a:t>
            </a:r>
            <a:r>
              <a:rPr lang="en-US" dirty="0"/>
              <a:t> um </a:t>
            </a:r>
            <a:r>
              <a:rPr lang="en-US" dirty="0" err="1"/>
              <a:t>padrão</a:t>
            </a:r>
            <a:r>
              <a:rPr lang="en-US" dirty="0"/>
              <a:t> </a:t>
            </a:r>
            <a:r>
              <a:rPr lang="en-US" dirty="0" err="1"/>
              <a:t>praticamente</a:t>
            </a:r>
            <a:r>
              <a:rPr lang="en-US" dirty="0"/>
              <a:t> </a:t>
            </a:r>
            <a:r>
              <a:rPr lang="en-US" dirty="0" err="1"/>
              <a:t>onipresente</a:t>
            </a:r>
            <a:r>
              <a:rPr lang="en-US" dirty="0"/>
              <a:t> no </a:t>
            </a:r>
            <a:r>
              <a:rPr lang="en-US" dirty="0" err="1"/>
              <a:t>mundo</a:t>
            </a:r>
            <a:r>
              <a:rPr lang="en-US" dirty="0"/>
              <a:t> natural. </a:t>
            </a:r>
            <a:r>
              <a:rPr lang="en-US" dirty="0" err="1"/>
              <a:t>Entretanto</a:t>
            </a:r>
            <a:r>
              <a:rPr lang="en-US" dirty="0"/>
              <a:t> </a:t>
            </a:r>
            <a:r>
              <a:rPr lang="en-US" dirty="0" err="1"/>
              <a:t>os</a:t>
            </a:r>
            <a:r>
              <a:rPr lang="en-US" dirty="0"/>
              <a:t> </a:t>
            </a:r>
            <a:r>
              <a:rPr lang="en-US" dirty="0" err="1"/>
              <a:t>mecanismos</a:t>
            </a:r>
            <a:r>
              <a:rPr lang="en-US" dirty="0"/>
              <a:t> </a:t>
            </a:r>
            <a:r>
              <a:rPr lang="en-US" dirty="0" err="1"/>
              <a:t>portrás</a:t>
            </a:r>
            <a:r>
              <a:rPr lang="en-US" dirty="0"/>
              <a:t> </a:t>
            </a:r>
            <a:r>
              <a:rPr lang="en-US" dirty="0" err="1"/>
              <a:t>desse</a:t>
            </a:r>
            <a:r>
              <a:rPr lang="en-US" dirty="0"/>
              <a:t> </a:t>
            </a:r>
            <a:r>
              <a:rPr lang="en-US" dirty="0" err="1"/>
              <a:t>padrão</a:t>
            </a:r>
            <a:r>
              <a:rPr lang="en-US" dirty="0"/>
              <a:t> </a:t>
            </a:r>
            <a:r>
              <a:rPr lang="en-US" dirty="0" err="1"/>
              <a:t>ainda</a:t>
            </a:r>
            <a:r>
              <a:rPr lang="en-US" dirty="0"/>
              <a:t> </a:t>
            </a:r>
            <a:r>
              <a:rPr lang="en-US" dirty="0" err="1"/>
              <a:t>são</a:t>
            </a:r>
            <a:r>
              <a:rPr lang="en-US" dirty="0"/>
              <a:t> um enigma </a:t>
            </a:r>
            <a:r>
              <a:rPr lang="en-US" dirty="0" err="1"/>
              <a:t>Ao</a:t>
            </a:r>
            <a:r>
              <a:rPr lang="en-US" dirty="0"/>
              <a:t> </a:t>
            </a:r>
            <a:r>
              <a:rPr lang="en-US" dirty="0" err="1"/>
              <a:t>longo</a:t>
            </a:r>
            <a:r>
              <a:rPr lang="en-US" dirty="0"/>
              <a:t> dos 200 </a:t>
            </a:r>
            <a:r>
              <a:rPr lang="en-US" dirty="0" err="1"/>
              <a:t>anos</a:t>
            </a:r>
            <a:r>
              <a:rPr lang="en-US" dirty="0"/>
              <a:t> de </a:t>
            </a:r>
            <a:r>
              <a:rPr lang="en-US" dirty="0" err="1"/>
              <a:t>pesquisa</a:t>
            </a:r>
            <a:r>
              <a:rPr lang="en-US" dirty="0"/>
              <a:t> </a:t>
            </a:r>
            <a:r>
              <a:rPr lang="en-US" dirty="0" err="1"/>
              <a:t>científica</a:t>
            </a:r>
            <a:r>
              <a:rPr lang="en-US" dirty="0"/>
              <a:t>, </a:t>
            </a:r>
            <a:r>
              <a:rPr lang="en-US" dirty="0" err="1"/>
              <a:t>desde</a:t>
            </a:r>
            <a:r>
              <a:rPr lang="en-US" dirty="0"/>
              <a:t> a </a:t>
            </a:r>
            <a:r>
              <a:rPr lang="en-US" dirty="0" err="1"/>
              <a:t>primeira</a:t>
            </a:r>
            <a:r>
              <a:rPr lang="en-US" dirty="0"/>
              <a:t> </a:t>
            </a:r>
            <a:r>
              <a:rPr lang="en-US" dirty="0" err="1"/>
              <a:t>observação</a:t>
            </a:r>
            <a:r>
              <a:rPr lang="en-US" dirty="0"/>
              <a:t> </a:t>
            </a:r>
            <a:r>
              <a:rPr lang="en-US" dirty="0" err="1"/>
              <a:t>desse</a:t>
            </a:r>
            <a:r>
              <a:rPr lang="en-US" dirty="0"/>
              <a:t> </a:t>
            </a:r>
            <a:r>
              <a:rPr lang="en-US" dirty="0" err="1"/>
              <a:t>padrão</a:t>
            </a:r>
            <a:r>
              <a:rPr lang="en-US" dirty="0"/>
              <a:t>, </a:t>
            </a:r>
            <a:r>
              <a:rPr lang="en-US" dirty="0" err="1"/>
              <a:t>muitos</a:t>
            </a:r>
            <a:r>
              <a:rPr lang="en-US" dirty="0"/>
              <a:t> </a:t>
            </a:r>
            <a:r>
              <a:rPr lang="en-US" dirty="0" err="1"/>
              <a:t>estudos</a:t>
            </a:r>
            <a:r>
              <a:rPr lang="en-US" dirty="0"/>
              <a:t> </a:t>
            </a:r>
            <a:r>
              <a:rPr lang="en-US" dirty="0" err="1"/>
              <a:t>foram</a:t>
            </a:r>
            <a:r>
              <a:rPr lang="en-US" dirty="0"/>
              <a:t> </a:t>
            </a:r>
            <a:r>
              <a:rPr lang="en-US" dirty="0" err="1"/>
              <a:t>realizados</a:t>
            </a:r>
            <a:r>
              <a:rPr lang="en-US" dirty="0"/>
              <a:t> </a:t>
            </a:r>
            <a:r>
              <a:rPr lang="en-US" dirty="0" err="1"/>
              <a:t>utilizando</a:t>
            </a:r>
            <a:r>
              <a:rPr lang="en-US" dirty="0"/>
              <a:t> </a:t>
            </a:r>
            <a:r>
              <a:rPr lang="en-US" dirty="0" err="1"/>
              <a:t>escalas</a:t>
            </a:r>
            <a:r>
              <a:rPr lang="en-US" dirty="0"/>
              <a:t> </a:t>
            </a:r>
            <a:r>
              <a:rPr lang="en-US" dirty="0" err="1"/>
              <a:t>globais</a:t>
            </a:r>
            <a:r>
              <a:rPr lang="en-US" dirty="0"/>
              <a:t> </a:t>
            </a:r>
            <a:r>
              <a:rPr lang="en-US" dirty="0" err="1"/>
              <a:t>ou</a:t>
            </a:r>
            <a:r>
              <a:rPr lang="en-US" dirty="0"/>
              <a:t> </a:t>
            </a:r>
            <a:r>
              <a:rPr lang="en-US" dirty="0" err="1"/>
              <a:t>regiões</a:t>
            </a:r>
            <a:r>
              <a:rPr lang="en-US" dirty="0"/>
              <a:t> </a:t>
            </a:r>
            <a:r>
              <a:rPr lang="en-US" dirty="0" err="1"/>
              <a:t>geográficas</a:t>
            </a:r>
            <a:r>
              <a:rPr lang="en-US" dirty="0"/>
              <a:t> </a:t>
            </a:r>
            <a:r>
              <a:rPr lang="en-US" dirty="0" err="1"/>
              <a:t>espeçificas</a:t>
            </a:r>
            <a:r>
              <a:rPr lang="en-US" dirty="0"/>
              <a:t>, e </a:t>
            </a:r>
            <a:r>
              <a:rPr lang="en-US" dirty="0" err="1"/>
              <a:t>também</a:t>
            </a:r>
            <a:r>
              <a:rPr lang="en-US" dirty="0"/>
              <a:t> com </a:t>
            </a:r>
            <a:r>
              <a:rPr lang="en-US" dirty="0" err="1"/>
              <a:t>relação</a:t>
            </a:r>
            <a:r>
              <a:rPr lang="en-US" dirty="0"/>
              <a:t> a </a:t>
            </a:r>
            <a:r>
              <a:rPr lang="en-US" dirty="0" err="1"/>
              <a:t>toda</a:t>
            </a:r>
            <a:r>
              <a:rPr lang="en-US" dirty="0"/>
              <a:t> a </a:t>
            </a:r>
            <a:r>
              <a:rPr lang="en-US" dirty="0" err="1"/>
              <a:t>biodiversidade</a:t>
            </a:r>
            <a:r>
              <a:rPr lang="en-US" dirty="0"/>
              <a:t> do </a:t>
            </a:r>
            <a:r>
              <a:rPr lang="en-US" dirty="0" err="1"/>
              <a:t>planeta</a:t>
            </a:r>
            <a:r>
              <a:rPr lang="en-US" dirty="0"/>
              <a:t> </a:t>
            </a:r>
            <a:r>
              <a:rPr lang="en-US" dirty="0" err="1"/>
              <a:t>ou</a:t>
            </a:r>
            <a:r>
              <a:rPr lang="en-US" dirty="0"/>
              <a:t> com </a:t>
            </a:r>
            <a:r>
              <a:rPr lang="en-US" dirty="0" err="1"/>
              <a:t>grupos</a:t>
            </a:r>
            <a:r>
              <a:rPr lang="en-US" dirty="0"/>
              <a:t> </a:t>
            </a:r>
            <a:r>
              <a:rPr lang="en-US" dirty="0" err="1"/>
              <a:t>taxonômicos</a:t>
            </a:r>
            <a:r>
              <a:rPr lang="en-US" dirty="0"/>
              <a:t> </a:t>
            </a:r>
            <a:r>
              <a:rPr lang="en-US" dirty="0" err="1"/>
              <a:t>específicos</a:t>
            </a:r>
            <a:r>
              <a:rPr lang="en-US" dirty="0"/>
              <a:t> </a:t>
            </a:r>
            <a:r>
              <a:rPr lang="en-US" dirty="0" err="1"/>
              <a:t>como</a:t>
            </a:r>
            <a:r>
              <a:rPr lang="en-US" dirty="0"/>
              <a:t> </a:t>
            </a:r>
            <a:r>
              <a:rPr lang="en-US" dirty="0" err="1"/>
              <a:t>aves</a:t>
            </a:r>
            <a:r>
              <a:rPr lang="en-US" dirty="0"/>
              <a:t>... </a:t>
            </a:r>
          </a:p>
        </p:txBody>
      </p:sp>
      <p:sp>
        <p:nvSpPr>
          <p:cNvPr id="4" name="Slide Number Placeholder 3"/>
          <p:cNvSpPr>
            <a:spLocks noGrp="1"/>
          </p:cNvSpPr>
          <p:nvPr>
            <p:ph type="sldNum" sz="quarter" idx="10"/>
          </p:nvPr>
        </p:nvSpPr>
        <p:spPr/>
        <p:txBody>
          <a:bodyPr/>
          <a:lstStyle/>
          <a:p>
            <a:fld id="{A5847234-EF85-4612-A20B-F64915DDD732}" type="slidenum">
              <a:rPr lang="pt-BR" smtClean="0"/>
              <a:t>6</a:t>
            </a:fld>
            <a:endParaRPr lang="pt-BR"/>
          </a:p>
        </p:txBody>
      </p:sp>
    </p:spTree>
    <p:extLst>
      <p:ext uri="{BB962C8B-B14F-4D97-AF65-F5344CB8AC3E}">
        <p14:creationId xmlns:p14="http://schemas.microsoft.com/office/powerpoint/2010/main" val="17844844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a:solidFill>
                  <a:schemeClr val="tx1"/>
                </a:solidFill>
                <a:latin typeface="+mn-lt"/>
                <a:ea typeface="+mn-ea"/>
                <a:cs typeface="+mn-cs"/>
              </a:rPr>
              <a:t>Diferentes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explicações</a:t>
            </a:r>
            <a:r>
              <a:rPr lang="en-US" sz="1200" b="0" i="0" u="none" strike="noStrike" kern="1200" baseline="0" dirty="0">
                <a:solidFill>
                  <a:schemeClr val="tx1"/>
                </a:solidFill>
                <a:latin typeface="+mn-lt"/>
                <a:ea typeface="+mn-ea"/>
                <a:cs typeface="+mn-cs"/>
              </a:rPr>
              <a:t> para </a:t>
            </a:r>
            <a:r>
              <a:rPr lang="en-US" sz="1200" b="0" i="0" u="none" strike="noStrike" kern="1200" baseline="0" dirty="0" err="1">
                <a:solidFill>
                  <a:schemeClr val="tx1"/>
                </a:solidFill>
                <a:latin typeface="+mn-lt"/>
                <a:ea typeface="+mn-ea"/>
                <a:cs typeface="+mn-cs"/>
              </a:rPr>
              <a:t>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determinantes</a:t>
            </a:r>
            <a:r>
              <a:rPr lang="en-US" sz="1200" b="0" i="0" u="none" strike="noStrike" kern="1200" baseline="0" dirty="0">
                <a:solidFill>
                  <a:schemeClr val="tx1"/>
                </a:solidFill>
                <a:latin typeface="+mn-lt"/>
                <a:ea typeface="+mn-ea"/>
                <a:cs typeface="+mn-cs"/>
              </a:rPr>
              <a:t> que </a:t>
            </a:r>
            <a:r>
              <a:rPr lang="en-US" sz="1200" b="0" i="0" u="none" strike="noStrike" kern="1200" baseline="0" dirty="0" err="1">
                <a:solidFill>
                  <a:schemeClr val="tx1"/>
                </a:solidFill>
                <a:latin typeface="+mn-lt"/>
                <a:ea typeface="+mn-ea"/>
                <a:cs typeface="+mn-cs"/>
              </a:rPr>
              <a:t>geram</a:t>
            </a:r>
            <a:r>
              <a:rPr lang="en-US" sz="1200" b="0" i="0" u="none" strike="noStrike" kern="1200" baseline="0" dirty="0">
                <a:solidFill>
                  <a:schemeClr val="tx1"/>
                </a:solidFill>
                <a:latin typeface="+mn-lt"/>
                <a:ea typeface="+mn-ea"/>
                <a:cs typeface="+mn-cs"/>
              </a:rPr>
              <a:t> e </a:t>
            </a:r>
            <a:r>
              <a:rPr lang="en-US" sz="1200" b="0" i="0" u="none" strike="noStrike" kern="1200" baseline="0" dirty="0" err="1">
                <a:solidFill>
                  <a:schemeClr val="tx1"/>
                </a:solidFill>
                <a:latin typeface="+mn-lt"/>
                <a:ea typeface="+mn-ea"/>
                <a:cs typeface="+mn-cs"/>
              </a:rPr>
              <a:t>mantêm</a:t>
            </a:r>
            <a:r>
              <a:rPr lang="en-US" sz="1200" b="0" i="0" u="none" strike="noStrike" kern="1200" baseline="0" dirty="0">
                <a:solidFill>
                  <a:schemeClr val="tx1"/>
                </a:solidFill>
                <a:latin typeface="+mn-lt"/>
                <a:ea typeface="+mn-ea"/>
                <a:cs typeface="+mn-cs"/>
              </a:rPr>
              <a:t> a </a:t>
            </a:r>
            <a:r>
              <a:rPr lang="en-US" sz="1200" b="0" i="0" u="none" strike="noStrike" kern="1200" baseline="0" dirty="0" err="1">
                <a:solidFill>
                  <a:schemeClr val="tx1"/>
                </a:solidFill>
                <a:latin typeface="+mn-lt"/>
                <a:ea typeface="+mn-ea"/>
                <a:cs typeface="+mn-cs"/>
              </a:rPr>
              <a:t>diversidade</a:t>
            </a:r>
            <a:r>
              <a:rPr lang="en-US" sz="1200" b="0" i="0" u="none" strike="noStrike" kern="1200" baseline="0" dirty="0">
                <a:solidFill>
                  <a:schemeClr val="tx1"/>
                </a:solidFill>
                <a:latin typeface="+mn-lt"/>
                <a:ea typeface="+mn-ea"/>
                <a:cs typeface="+mn-cs"/>
              </a:rPr>
              <a:t> de </a:t>
            </a:r>
            <a:r>
              <a:rPr lang="en-US" sz="1200" b="0" i="0" u="none" strike="noStrike" kern="1200" baseline="0" dirty="0" err="1">
                <a:solidFill>
                  <a:schemeClr val="tx1"/>
                </a:solidFill>
                <a:latin typeface="+mn-lt"/>
                <a:ea typeface="+mn-ea"/>
                <a:cs typeface="+mn-cs"/>
              </a:rPr>
              <a:t>espécies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vem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sendo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propostas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sendo</a:t>
            </a:r>
            <a:r>
              <a:rPr lang="en-US" sz="1200" b="0" i="0" u="none" strike="noStrike" kern="1200" baseline="0" dirty="0">
                <a:solidFill>
                  <a:schemeClr val="tx1"/>
                </a:solidFill>
                <a:latin typeface="+mn-lt"/>
                <a:ea typeface="+mn-ea"/>
                <a:cs typeface="+mn-cs"/>
              </a:rPr>
              <a:t> que </a:t>
            </a:r>
            <a:r>
              <a:rPr lang="en-US" sz="1200" b="0" i="0" u="none" strike="noStrike" kern="1200" baseline="0" dirty="0" err="1">
                <a:solidFill>
                  <a:schemeClr val="tx1"/>
                </a:solidFill>
                <a:latin typeface="+mn-lt"/>
                <a:ea typeface="+mn-ea"/>
                <a:cs typeface="+mn-cs"/>
              </a:rPr>
              <a:t>essas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explicações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podem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ser</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agrupadas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geral</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bióticas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intrínsecas</a:t>
            </a:r>
            <a:r>
              <a:rPr lang="en-US" sz="1200" b="0" i="0" u="none" strike="noStrike" kern="1200" baseline="0" dirty="0">
                <a:solidFill>
                  <a:schemeClr val="tx1"/>
                </a:solidFill>
                <a:latin typeface="+mn-lt"/>
                <a:ea typeface="+mn-ea"/>
                <a:cs typeface="+mn-cs"/>
              </a:rPr>
              <a:t>) e </a:t>
            </a:r>
            <a:r>
              <a:rPr lang="en-US" sz="1200" b="0" i="0" u="none" strike="noStrike" kern="1200" baseline="0" dirty="0" err="1">
                <a:solidFill>
                  <a:schemeClr val="tx1"/>
                </a:solidFill>
                <a:latin typeface="+mn-lt"/>
                <a:ea typeface="+mn-ea"/>
                <a:cs typeface="+mn-cs"/>
              </a:rPr>
              <a:t>abióticas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extrínsecas</a:t>
            </a:r>
            <a:r>
              <a:rPr lang="en-US" sz="1200" b="0" i="0" u="none" strike="noStrike" kern="1200" baseline="0" dirty="0">
                <a:solidFill>
                  <a:schemeClr val="tx1"/>
                </a:solidFill>
                <a:latin typeface="+mn-lt"/>
                <a:ea typeface="+mn-ea"/>
                <a:cs typeface="+mn-cs"/>
              </a:rPr>
              <a:t>) (Benton, 2009). </a:t>
            </a:r>
            <a:r>
              <a:rPr lang="en-US" sz="1200" b="0" i="0" u="none" strike="noStrike" kern="1200" baseline="0" dirty="0" err="1">
                <a:solidFill>
                  <a:schemeClr val="tx1"/>
                </a:solidFill>
                <a:latin typeface="+mn-lt"/>
                <a:ea typeface="+mn-ea"/>
                <a:cs typeface="+mn-cs"/>
              </a:rPr>
              <a:t>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determinantes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bióticos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estão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relacionados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principalmente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à</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interação</a:t>
            </a:r>
            <a:r>
              <a:rPr lang="en-US" sz="1200" b="0" i="0" u="none" strike="noStrike" kern="1200" baseline="0" dirty="0">
                <a:solidFill>
                  <a:schemeClr val="tx1"/>
                </a:solidFill>
                <a:latin typeface="+mn-lt"/>
                <a:ea typeface="+mn-ea"/>
                <a:cs typeface="+mn-cs"/>
              </a:rPr>
              <a:t> entre </a:t>
            </a:r>
            <a:r>
              <a:rPr lang="en-US" sz="1200" b="0" i="0" u="none" strike="noStrike" kern="1200" baseline="0" dirty="0" err="1">
                <a:solidFill>
                  <a:schemeClr val="tx1"/>
                </a:solidFill>
                <a:latin typeface="+mn-lt"/>
                <a:ea typeface="+mn-ea"/>
                <a:cs typeface="+mn-cs"/>
              </a:rPr>
              <a:t>espécies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dependendo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principalmente</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disponibilidade</a:t>
            </a:r>
            <a:r>
              <a:rPr lang="en-US" sz="1200" b="0" i="0" u="none" strike="noStrike" kern="1200" baseline="0" dirty="0">
                <a:solidFill>
                  <a:schemeClr val="tx1"/>
                </a:solidFill>
                <a:latin typeface="+mn-lt"/>
                <a:ea typeface="+mn-ea"/>
                <a:cs typeface="+mn-cs"/>
              </a:rPr>
              <a:t> de habitats e </a:t>
            </a:r>
            <a:r>
              <a:rPr lang="en-US" sz="1200" b="0" i="0" u="none" strike="noStrike" kern="1200" baseline="0" dirty="0" err="1">
                <a:solidFill>
                  <a:schemeClr val="tx1"/>
                </a:solidFill>
                <a:latin typeface="+mn-lt"/>
                <a:ea typeface="+mn-ea"/>
                <a:cs typeface="+mn-cs"/>
              </a:rPr>
              <a:t>recursos</a:t>
            </a:r>
            <a:r>
              <a:rPr lang="en-US" sz="1200" b="0" i="0" u="none" strike="noStrike" kern="1200" baseline="0" dirty="0">
                <a:solidFill>
                  <a:schemeClr val="tx1"/>
                </a:solidFill>
                <a:latin typeface="+mn-lt"/>
                <a:ea typeface="+mn-ea"/>
                <a:cs typeface="+mn-cs"/>
              </a:rPr>
              <a:t> (MacArthur &amp; MacArthur, 1961), </a:t>
            </a:r>
            <a:r>
              <a:rPr lang="en-US" sz="1200" b="0" i="0" u="none" strike="noStrike" kern="1200" baseline="0" dirty="0" err="1">
                <a:solidFill>
                  <a:schemeClr val="tx1"/>
                </a:solidFill>
                <a:latin typeface="+mn-lt"/>
                <a:ea typeface="+mn-ea"/>
                <a:cs typeface="+mn-cs"/>
              </a:rPr>
              <a:t>enquanto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determinantes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abióticos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geralmente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estão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relacionados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às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variáveis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físicas</a:t>
            </a:r>
            <a:r>
              <a:rPr lang="en-US" sz="1200" b="0" i="0" u="none" strike="noStrike" kern="1200" baseline="0" dirty="0">
                <a:solidFill>
                  <a:schemeClr val="tx1"/>
                </a:solidFill>
                <a:latin typeface="+mn-lt"/>
                <a:ea typeface="+mn-ea"/>
                <a:cs typeface="+mn-cs"/>
              </a:rPr>
              <a:t> e </a:t>
            </a:r>
            <a:r>
              <a:rPr lang="en-US" sz="1200" b="0" i="0" u="none" strike="noStrike" kern="1200" baseline="0" dirty="0" err="1">
                <a:solidFill>
                  <a:schemeClr val="tx1"/>
                </a:solidFill>
                <a:latin typeface="+mn-lt"/>
                <a:ea typeface="+mn-ea"/>
                <a:cs typeface="+mn-cs"/>
              </a:rPr>
              <a:t>ambientais</a:t>
            </a:r>
            <a:r>
              <a:rPr lang="en-US" sz="1200" b="0" i="0" u="none" strike="noStrike" kern="1200" baseline="0" dirty="0">
                <a:solidFill>
                  <a:schemeClr val="tx1"/>
                </a:solidFill>
                <a:latin typeface="+mn-lt"/>
                <a:ea typeface="+mn-ea"/>
                <a:cs typeface="+mn-cs"/>
              </a:rPr>
              <a:t> (Hawkins et al., 2003) e </a:t>
            </a:r>
            <a:r>
              <a:rPr lang="en-US" sz="1200" b="0" i="0" u="none" strike="noStrike" kern="1200" baseline="0" dirty="0" err="1">
                <a:solidFill>
                  <a:schemeClr val="tx1"/>
                </a:solidFill>
                <a:latin typeface="+mn-lt"/>
                <a:ea typeface="+mn-ea"/>
                <a:cs typeface="+mn-cs"/>
              </a:rPr>
              <a:t>suas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mudanças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ao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longo</a:t>
            </a:r>
            <a:r>
              <a:rPr lang="en-US" sz="1200" b="0" i="0" u="none" strike="noStrike" kern="1200" baseline="0" dirty="0">
                <a:solidFill>
                  <a:schemeClr val="tx1"/>
                </a:solidFill>
                <a:latin typeface="+mn-lt"/>
                <a:ea typeface="+mn-ea"/>
                <a:cs typeface="+mn-cs"/>
              </a:rPr>
              <a:t> do tempo (Benton, 2009; </a:t>
            </a:r>
            <a:r>
              <a:rPr lang="en-US" sz="1200" b="0" i="0" u="none" strike="noStrike" kern="1200" baseline="0" dirty="0" err="1">
                <a:solidFill>
                  <a:schemeClr val="tx1"/>
                </a:solidFill>
                <a:latin typeface="+mn-lt"/>
                <a:ea typeface="+mn-ea"/>
                <a:cs typeface="+mn-cs"/>
              </a:rPr>
              <a:t>Condamine</a:t>
            </a:r>
            <a:r>
              <a:rPr lang="en-US" sz="1200" b="0" i="0" u="none" strike="noStrike" kern="1200" baseline="0" dirty="0">
                <a:solidFill>
                  <a:schemeClr val="tx1"/>
                </a:solidFill>
                <a:latin typeface="+mn-lt"/>
                <a:ea typeface="+mn-ea"/>
                <a:cs typeface="+mn-cs"/>
              </a:rPr>
              <a:t> et al., 2013; </a:t>
            </a:r>
            <a:r>
              <a:rPr lang="en-US" sz="1200" b="0" i="0" u="none" strike="noStrike" kern="1200" baseline="0" dirty="0" err="1">
                <a:solidFill>
                  <a:schemeClr val="tx1"/>
                </a:solidFill>
                <a:latin typeface="+mn-lt"/>
                <a:ea typeface="+mn-ea"/>
                <a:cs typeface="+mn-cs"/>
              </a:rPr>
              <a:t>Clavel</a:t>
            </a:r>
            <a:r>
              <a:rPr lang="en-US" sz="1200" b="0" i="0" u="none" strike="noStrike" kern="1200" baseline="0" dirty="0">
                <a:solidFill>
                  <a:schemeClr val="tx1"/>
                </a:solidFill>
                <a:latin typeface="+mn-lt"/>
                <a:ea typeface="+mn-ea"/>
                <a:cs typeface="+mn-cs"/>
              </a:rPr>
              <a:t> &amp; </a:t>
            </a:r>
            <a:r>
              <a:rPr lang="en-US" sz="1200" b="0" i="0" u="none" strike="noStrike" kern="1200" baseline="0" dirty="0" err="1">
                <a:solidFill>
                  <a:schemeClr val="tx1"/>
                </a:solidFill>
                <a:latin typeface="+mn-lt"/>
                <a:ea typeface="+mn-ea"/>
                <a:cs typeface="+mn-cs"/>
              </a:rPr>
              <a:t>Morlon</a:t>
            </a:r>
            <a:r>
              <a:rPr lang="en-US" sz="1200" b="0" i="0" u="none" strike="noStrike" kern="1200" baseline="0" dirty="0">
                <a:solidFill>
                  <a:schemeClr val="tx1"/>
                </a:solidFill>
                <a:latin typeface="+mn-lt"/>
                <a:ea typeface="+mn-ea"/>
                <a:cs typeface="+mn-cs"/>
              </a:rPr>
              <a:t>, 2017).</a:t>
            </a:r>
          </a:p>
          <a:p>
            <a:endParaRPr lang="en-US" sz="1200" b="0" i="0" u="none" strike="noStrike" kern="1200" baseline="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err="1">
                <a:solidFill>
                  <a:schemeClr val="tx1"/>
                </a:solidFill>
                <a:latin typeface="+mn-lt"/>
                <a:ea typeface="+mn-ea"/>
                <a:cs typeface="+mn-cs"/>
              </a:rPr>
              <a:t>Estas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hipóteses</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principalmente</a:t>
            </a:r>
            <a:r>
              <a:rPr lang="en-US" sz="1200" b="0" i="0" u="none" strike="noStrike" kern="1200" baseline="0" dirty="0">
                <a:solidFill>
                  <a:schemeClr val="tx1"/>
                </a:solidFill>
                <a:latin typeface="+mn-lt"/>
                <a:ea typeface="+mn-ea"/>
                <a:cs typeface="+mn-cs"/>
              </a:rPr>
              <a:t> se </a:t>
            </a:r>
            <a:r>
              <a:rPr lang="en-US" sz="1200" b="0" i="0" u="none" strike="noStrike" kern="1200" baseline="0" dirty="0" err="1">
                <a:solidFill>
                  <a:schemeClr val="tx1"/>
                </a:solidFill>
                <a:latin typeface="+mn-lt"/>
                <a:ea typeface="+mn-ea"/>
                <a:cs typeface="+mn-cs"/>
              </a:rPr>
              <a:t>diferenciam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em</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como</a:t>
            </a:r>
            <a:r>
              <a:rPr lang="en-US" sz="1200" b="0" i="0" u="none" strike="noStrike" kern="1200" baseline="0" dirty="0">
                <a:solidFill>
                  <a:schemeClr val="tx1"/>
                </a:solidFill>
                <a:latin typeface="+mn-lt"/>
                <a:ea typeface="+mn-ea"/>
                <a:cs typeface="+mn-cs"/>
              </a:rPr>
              <a:t> as </a:t>
            </a:r>
            <a:r>
              <a:rPr lang="en-US" sz="1200" b="0" i="0" u="none" strike="noStrike" kern="1200" baseline="0" dirty="0" err="1">
                <a:solidFill>
                  <a:schemeClr val="tx1"/>
                </a:solidFill>
                <a:latin typeface="+mn-lt"/>
                <a:ea typeface="+mn-ea"/>
                <a:cs typeface="+mn-cs"/>
              </a:rPr>
              <a:t>taxas</a:t>
            </a:r>
            <a:r>
              <a:rPr lang="en-US" sz="1200" b="0" i="0" u="none" strike="noStrike" kern="1200" baseline="0" dirty="0">
                <a:solidFill>
                  <a:schemeClr val="tx1"/>
                </a:solidFill>
                <a:latin typeface="+mn-lt"/>
                <a:ea typeface="+mn-ea"/>
                <a:cs typeface="+mn-cs"/>
              </a:rPr>
              <a:t> da </a:t>
            </a:r>
            <a:r>
              <a:rPr lang="en-US" sz="1200" b="0" i="0" u="none" strike="noStrike" kern="1200" baseline="0" dirty="0" err="1">
                <a:solidFill>
                  <a:schemeClr val="tx1"/>
                </a:solidFill>
                <a:latin typeface="+mn-lt"/>
                <a:ea typeface="+mn-ea"/>
                <a:cs typeface="+mn-cs"/>
              </a:rPr>
              <a:t>especiação</a:t>
            </a:r>
            <a:r>
              <a:rPr lang="en-US" sz="1200" b="0" i="0" u="none" strike="noStrike" kern="1200" baseline="0" dirty="0">
                <a:solidFill>
                  <a:schemeClr val="tx1"/>
                </a:solidFill>
                <a:latin typeface="+mn-lt"/>
                <a:ea typeface="+mn-ea"/>
                <a:cs typeface="+mn-cs"/>
              </a:rPr>
              <a:t> (), </a:t>
            </a:r>
            <a:r>
              <a:rPr lang="en-US" sz="1200" b="0" i="0" u="none" strike="noStrike" kern="1200" baseline="0" dirty="0" err="1">
                <a:solidFill>
                  <a:schemeClr val="tx1"/>
                </a:solidFill>
                <a:latin typeface="+mn-lt"/>
                <a:ea typeface="+mn-ea"/>
                <a:cs typeface="+mn-cs"/>
              </a:rPr>
              <a:t>extinção</a:t>
            </a:r>
            <a:r>
              <a:rPr lang="en-US" sz="1200" b="0" i="0" u="none" strike="noStrike" kern="1200" baseline="0" dirty="0">
                <a:solidFill>
                  <a:schemeClr val="tx1"/>
                </a:solidFill>
                <a:latin typeface="+mn-lt"/>
                <a:ea typeface="+mn-ea"/>
                <a:cs typeface="+mn-cs"/>
              </a:rPr>
              <a:t> () e </a:t>
            </a:r>
            <a:r>
              <a:rPr lang="en-US" sz="1200" b="0" i="0" u="none" strike="noStrike" kern="1200" baseline="0" dirty="0" err="1">
                <a:solidFill>
                  <a:schemeClr val="tx1"/>
                </a:solidFill>
                <a:latin typeface="+mn-lt"/>
                <a:ea typeface="+mn-ea"/>
                <a:cs typeface="+mn-cs"/>
              </a:rPr>
              <a:t>dispersão</a:t>
            </a:r>
            <a:r>
              <a:rPr lang="en-US" sz="1200" b="0" i="0" u="none" strike="noStrike" kern="1200" baseline="0" dirty="0">
                <a:solidFill>
                  <a:schemeClr val="tx1"/>
                </a:solidFill>
                <a:latin typeface="+mn-lt"/>
                <a:ea typeface="+mn-ea"/>
                <a:cs typeface="+mn-cs"/>
              </a:rPr>
              <a:t> (</a:t>
            </a:r>
            <a:r>
              <a:rPr lang="en-US" sz="1200" b="0" i="1" u="none" strike="noStrike" kern="1200" baseline="0" dirty="0">
                <a:solidFill>
                  <a:schemeClr val="tx1"/>
                </a:solidFill>
                <a:latin typeface="+mn-lt"/>
                <a:ea typeface="+mn-ea"/>
                <a:cs typeface="+mn-cs"/>
              </a:rPr>
              <a:t>d</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variam</a:t>
            </a:r>
            <a:r>
              <a:rPr lang="en-US" sz="1200" b="0" i="0" u="none" strike="noStrike" kern="1200" baseline="0" dirty="0">
                <a:solidFill>
                  <a:schemeClr val="tx1"/>
                </a:solidFill>
                <a:latin typeface="+mn-lt"/>
                <a:ea typeface="+mn-ea"/>
                <a:cs typeface="+mn-cs"/>
              </a:rPr>
              <a:t> entre </a:t>
            </a:r>
            <a:r>
              <a:rPr lang="en-US" sz="1200" b="0" i="0" u="none" strike="noStrike" kern="1200" baseline="0" dirty="0" err="1">
                <a:solidFill>
                  <a:schemeClr val="tx1"/>
                </a:solidFill>
                <a:latin typeface="+mn-lt"/>
                <a:ea typeface="+mn-ea"/>
                <a:cs typeface="+mn-cs"/>
              </a:rPr>
              <a:t>regiões</a:t>
            </a:r>
            <a:r>
              <a:rPr lang="en-US" sz="1200" b="0" i="0" u="none" strike="noStrike" kern="1200" baseline="0" dirty="0">
                <a:solidFill>
                  <a:schemeClr val="tx1"/>
                </a:solidFill>
                <a:latin typeface="+mn-lt"/>
                <a:ea typeface="+mn-ea"/>
                <a:cs typeface="+mn-cs"/>
              </a:rPr>
              <a:t> (e.g., tropical versus </a:t>
            </a:r>
            <a:r>
              <a:rPr lang="en-US" sz="1200" b="0" i="0" u="none" strike="noStrike" kern="1200" baseline="0" dirty="0" err="1">
                <a:solidFill>
                  <a:schemeClr val="tx1"/>
                </a:solidFill>
                <a:latin typeface="+mn-lt"/>
                <a:ea typeface="+mn-ea"/>
                <a:cs typeface="+mn-cs"/>
              </a:rPr>
              <a:t>temperado</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ou</a:t>
            </a:r>
            <a:r>
              <a:rPr lang="en-US" sz="1200" b="0" i="0" u="none" strike="noStrike" kern="1200" baseline="0" dirty="0">
                <a:solidFill>
                  <a:schemeClr val="tx1"/>
                </a:solidFill>
                <a:latin typeface="+mn-lt"/>
                <a:ea typeface="+mn-ea"/>
                <a:cs typeface="+mn-cs"/>
              </a:rPr>
              <a:t> habitats (e.g., </a:t>
            </a:r>
            <a:r>
              <a:rPr lang="en-US" sz="1200" b="0" i="0" u="none" strike="noStrike" kern="1200" baseline="0" dirty="0" err="1">
                <a:solidFill>
                  <a:schemeClr val="tx1"/>
                </a:solidFill>
                <a:latin typeface="+mn-lt"/>
                <a:ea typeface="+mn-ea"/>
                <a:cs typeface="+mn-cs"/>
              </a:rPr>
              <a:t>floresta</a:t>
            </a:r>
            <a:r>
              <a:rPr lang="en-US" sz="1200" b="0" i="0" u="none" strike="noStrike" kern="1200" baseline="0" dirty="0">
                <a:solidFill>
                  <a:schemeClr val="tx1"/>
                </a:solidFill>
                <a:latin typeface="+mn-lt"/>
                <a:ea typeface="+mn-ea"/>
                <a:cs typeface="+mn-cs"/>
              </a:rPr>
              <a:t> versus </a:t>
            </a:r>
            <a:r>
              <a:rPr lang="en-US" sz="1200" b="0" i="0" u="none" strike="noStrike" kern="1200" baseline="0" dirty="0" err="1">
                <a:solidFill>
                  <a:schemeClr val="tx1"/>
                </a:solidFill>
                <a:latin typeface="+mn-lt"/>
                <a:ea typeface="+mn-ea"/>
                <a:cs typeface="+mn-cs"/>
              </a:rPr>
              <a:t>savana</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Figura</a:t>
            </a:r>
            <a:r>
              <a:rPr lang="en-US" sz="1200" b="0" i="0" u="none" strike="noStrike" kern="1200" baseline="0" dirty="0">
                <a:solidFill>
                  <a:schemeClr val="tx1"/>
                </a:solidFill>
                <a:latin typeface="+mn-lt"/>
                <a:ea typeface="+mn-ea"/>
                <a:cs typeface="+mn-cs"/>
              </a:rPr>
              <a:t> 1). </a:t>
            </a:r>
            <a:endParaRPr lang="en-US" dirty="0"/>
          </a:p>
          <a:p>
            <a:r>
              <a:rPr lang="en-US" sz="1200" b="0" i="0" u="none" strike="noStrike" kern="1200" baseline="0" dirty="0">
                <a:solidFill>
                  <a:schemeClr val="tx1"/>
                </a:solidFill>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A5847234-EF85-4612-A20B-F64915DDD732}" type="slidenum">
              <a:rPr lang="pt-BR" smtClean="0"/>
              <a:t>8</a:t>
            </a:fld>
            <a:endParaRPr lang="pt-BR"/>
          </a:p>
        </p:txBody>
      </p:sp>
    </p:spTree>
    <p:extLst>
      <p:ext uri="{BB962C8B-B14F-4D97-AF65-F5344CB8AC3E}">
        <p14:creationId xmlns:p14="http://schemas.microsoft.com/office/powerpoint/2010/main" val="1993196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685800" y="2130425"/>
            <a:ext cx="7772400" cy="1470025"/>
          </a:xfrm>
        </p:spPr>
        <p:txBody>
          <a:bodyPr/>
          <a:lstStyle/>
          <a:p>
            <a:r>
              <a:rPr lang="pt-BR"/>
              <a:t>Clique para editar o título mestre</a:t>
            </a:r>
          </a:p>
        </p:txBody>
      </p:sp>
      <p:sp>
        <p:nvSpPr>
          <p:cNvPr id="3" name="Subtítulo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27397216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1231722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629400" y="274638"/>
            <a:ext cx="2057400" cy="5851525"/>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457200" y="274638"/>
            <a:ext cx="6019800" cy="5851525"/>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3304008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2593589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722313" y="4406900"/>
            <a:ext cx="7772400" cy="1362075"/>
          </a:xfrm>
        </p:spPr>
        <p:txBody>
          <a:bodyPr anchor="t"/>
          <a:lstStyle>
            <a:lvl1pPr algn="l">
              <a:defRPr sz="4000" b="1" cap="all"/>
            </a:lvl1pPr>
          </a:lstStyle>
          <a:p>
            <a:r>
              <a:rPr lang="pt-BR"/>
              <a:t>Clique para editar o título mestre</a:t>
            </a:r>
          </a:p>
        </p:txBody>
      </p:sp>
      <p:sp>
        <p:nvSpPr>
          <p:cNvPr id="3" name="Espaço Reservado para Tex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3902016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0C43D834-DAC0-4FA7-BE7E-054F69D4CC80}" type="datetimeFigureOut">
              <a:rPr lang="pt-BR" smtClean="0"/>
              <a:t>17/02/2019</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3755062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lvl1pPr>
              <a:defRPr/>
            </a:lvl1pPr>
          </a:lstStyle>
          <a:p>
            <a:r>
              <a:rPr lang="pt-BR"/>
              <a:t>Clique para editar o título mestre</a:t>
            </a:r>
          </a:p>
        </p:txBody>
      </p:sp>
      <p:sp>
        <p:nvSpPr>
          <p:cNvPr id="3" name="Espaço Reservado para Tex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0C43D834-DAC0-4FA7-BE7E-054F69D4CC80}" type="datetimeFigureOut">
              <a:rPr lang="pt-BR" smtClean="0"/>
              <a:t>17/02/2019</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98296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2"/>
          <p:cNvSpPr>
            <a:spLocks noGrp="1"/>
          </p:cNvSpPr>
          <p:nvPr>
            <p:ph type="dt" sz="half" idx="10"/>
          </p:nvPr>
        </p:nvSpPr>
        <p:spPr/>
        <p:txBody>
          <a:bodyPr/>
          <a:lstStyle/>
          <a:p>
            <a:fld id="{0C43D834-DAC0-4FA7-BE7E-054F69D4CC80}" type="datetimeFigureOut">
              <a:rPr lang="pt-BR" smtClean="0"/>
              <a:t>17/02/2019</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1788925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0C43D834-DAC0-4FA7-BE7E-054F69D4CC80}" type="datetimeFigureOut">
              <a:rPr lang="pt-BR" smtClean="0"/>
              <a:t>17/02/2019</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88603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457200" y="273050"/>
            <a:ext cx="3008313" cy="1162050"/>
          </a:xfrm>
        </p:spPr>
        <p:txBody>
          <a:bodyPr anchor="b"/>
          <a:lstStyle>
            <a:lvl1pPr algn="l">
              <a:defRPr sz="2000" b="1"/>
            </a:lvl1pPr>
          </a:lstStyle>
          <a:p>
            <a:r>
              <a:rPr lang="pt-BR"/>
              <a:t>Clique para editar o título mestre</a:t>
            </a:r>
          </a:p>
        </p:txBody>
      </p:sp>
      <p:sp>
        <p:nvSpPr>
          <p:cNvPr id="3" name="Espaço Reservado para Conteúd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0C43D834-DAC0-4FA7-BE7E-054F69D4CC80}" type="datetimeFigureOut">
              <a:rPr lang="pt-BR" smtClean="0"/>
              <a:t>17/02/2019</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974094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792288" y="4800600"/>
            <a:ext cx="5486400" cy="566738"/>
          </a:xfrm>
        </p:spPr>
        <p:txBody>
          <a:bodyPr anchor="b"/>
          <a:lstStyle>
            <a:lvl1pPr algn="l">
              <a:defRPr sz="2000" b="1"/>
            </a:lvl1pPr>
          </a:lstStyle>
          <a:p>
            <a:r>
              <a:rPr lang="pt-BR"/>
              <a:t>Clique para editar o título mestre</a:t>
            </a:r>
          </a:p>
        </p:txBody>
      </p:sp>
      <p:sp>
        <p:nvSpPr>
          <p:cNvPr id="3" name="Espaço Reservado para Imagem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0C43D834-DAC0-4FA7-BE7E-054F69D4CC80}" type="datetimeFigureOut">
              <a:rPr lang="pt-BR" smtClean="0"/>
              <a:t>17/02/2019</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9071793D-BA63-4BCF-97E2-FDC0842DABE1}" type="slidenum">
              <a:rPr lang="pt-BR" smtClean="0"/>
              <a:t>‹#›</a:t>
            </a:fld>
            <a:endParaRPr lang="pt-BR"/>
          </a:p>
        </p:txBody>
      </p:sp>
    </p:spTree>
    <p:extLst>
      <p:ext uri="{BB962C8B-B14F-4D97-AF65-F5344CB8AC3E}">
        <p14:creationId xmlns:p14="http://schemas.microsoft.com/office/powerpoint/2010/main" val="4474648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43D834-DAC0-4FA7-BE7E-054F69D4CC80}" type="datetimeFigureOut">
              <a:rPr lang="pt-BR" smtClean="0"/>
              <a:t>17/02/2019</a:t>
            </a:fld>
            <a:endParaRPr lang="pt-BR"/>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71793D-BA63-4BCF-97E2-FDC0842DABE1}" type="slidenum">
              <a:rPr lang="pt-BR" smtClean="0"/>
              <a:t>‹#›</a:t>
            </a:fld>
            <a:endParaRPr lang="pt-BR"/>
          </a:p>
        </p:txBody>
      </p:sp>
    </p:spTree>
    <p:extLst>
      <p:ext uri="{BB962C8B-B14F-4D97-AF65-F5344CB8AC3E}">
        <p14:creationId xmlns:p14="http://schemas.microsoft.com/office/powerpoint/2010/main" val="22493650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512" y="2132856"/>
            <a:ext cx="8712968" cy="2246769"/>
          </a:xfrm>
          <a:prstGeom prst="rect">
            <a:avLst/>
          </a:prstGeom>
        </p:spPr>
        <p:txBody>
          <a:bodyPr wrap="square">
            <a:spAutoFit/>
          </a:bodyPr>
          <a:lstStyle/>
          <a:p>
            <a:r>
              <a:rPr lang="en-US" sz="2800" i="1" dirty="0">
                <a:solidFill>
                  <a:srgbClr val="000000"/>
                </a:solidFill>
                <a:latin typeface="Times New Roman" charset="0"/>
              </a:rPr>
              <a:t>“Nothing in biology makes sense except in the light of evolution” </a:t>
            </a:r>
          </a:p>
          <a:p>
            <a:endParaRPr lang="en-US" sz="2800" dirty="0">
              <a:solidFill>
                <a:srgbClr val="000000"/>
              </a:solidFill>
              <a:latin typeface="Times New Roman" charset="0"/>
            </a:endParaRPr>
          </a:p>
          <a:p>
            <a:pPr algn="r"/>
            <a:r>
              <a:rPr lang="en-US" sz="2800" i="1" dirty="0">
                <a:solidFill>
                  <a:srgbClr val="000000"/>
                </a:solidFill>
                <a:latin typeface="Times New Roman" charset="0"/>
              </a:rPr>
              <a:t>Theodosius </a:t>
            </a:r>
            <a:r>
              <a:rPr lang="en-US" sz="2800" i="1" dirty="0" err="1">
                <a:solidFill>
                  <a:srgbClr val="000000"/>
                </a:solidFill>
                <a:latin typeface="Times New Roman" charset="0"/>
              </a:rPr>
              <a:t>Dobzhansky</a:t>
            </a:r>
            <a:r>
              <a:rPr lang="en-US" sz="2800" i="1" dirty="0">
                <a:solidFill>
                  <a:srgbClr val="000000"/>
                </a:solidFill>
                <a:latin typeface="Times New Roman" charset="0"/>
              </a:rPr>
              <a:t> (1973)</a:t>
            </a:r>
          </a:p>
          <a:p>
            <a:pPr algn="r"/>
            <a:r>
              <a:rPr lang="en-US" sz="2800" i="1" dirty="0">
                <a:solidFill>
                  <a:srgbClr val="000000"/>
                </a:solidFill>
                <a:latin typeface="Times New Roman" charset="0"/>
              </a:rPr>
              <a:t> </a:t>
            </a:r>
            <a:endParaRPr lang="en-US" sz="2800" dirty="0"/>
          </a:p>
        </p:txBody>
      </p:sp>
    </p:spTree>
    <p:extLst>
      <p:ext uri="{BB962C8B-B14F-4D97-AF65-F5344CB8AC3E}">
        <p14:creationId xmlns:p14="http://schemas.microsoft.com/office/powerpoint/2010/main" val="593329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9512" y="1916832"/>
            <a:ext cx="8712968" cy="2554545"/>
          </a:xfrm>
          <a:prstGeom prst="rect">
            <a:avLst/>
          </a:prstGeom>
        </p:spPr>
        <p:txBody>
          <a:bodyPr wrap="square">
            <a:spAutoFit/>
          </a:bodyPr>
          <a:lstStyle/>
          <a:p>
            <a:pPr algn="just"/>
            <a:r>
              <a:rPr lang="en-GB" sz="3200" dirty="0">
                <a:solidFill>
                  <a:srgbClr val="000000"/>
                </a:solidFill>
                <a:latin typeface="Times New Roman" charset="0"/>
              </a:rPr>
              <a:t>One of the main challenges in biology is to understand the processes that give origin and maintain the species diversity, and that determine the observed patterns of biological diversity at different spatial and temporal scales</a:t>
            </a:r>
            <a:r>
              <a:rPr lang="mr-IN" sz="3200" dirty="0">
                <a:solidFill>
                  <a:srgbClr val="000000"/>
                </a:solidFill>
                <a:latin typeface="Times New Roman" charset="0"/>
              </a:rPr>
              <a:t>…</a:t>
            </a:r>
            <a:r>
              <a:rPr lang="en-GB" sz="3200" dirty="0">
                <a:solidFill>
                  <a:srgbClr val="000000"/>
                </a:solidFill>
                <a:latin typeface="Times New Roman" charset="0"/>
              </a:rPr>
              <a:t> </a:t>
            </a:r>
          </a:p>
        </p:txBody>
      </p:sp>
    </p:spTree>
    <p:extLst>
      <p:ext uri="{BB962C8B-B14F-4D97-AF65-F5344CB8AC3E}">
        <p14:creationId xmlns:p14="http://schemas.microsoft.com/office/powerpoint/2010/main" val="21375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Content Placeholder 7" descr="saving_spp_map.jpg"/>
          <p:cNvPicPr>
            <a:picLocks noGrp="1" noChangeAspect="1"/>
          </p:cNvPicPr>
          <p:nvPr>
            <p:ph idx="1"/>
          </p:nvPr>
        </p:nvPicPr>
        <p:blipFill>
          <a:blip r:embed="rId3" cstate="hqprint">
            <a:extLst>
              <a:ext uri="{28A0092B-C50C-407E-A947-70E740481C1C}">
                <a14:useLocalDpi xmlns:a14="http://schemas.microsoft.com/office/drawing/2010/main"/>
              </a:ext>
            </a:extLst>
          </a:blip>
          <a:srcRect l="-1698" r="-1698"/>
          <a:stretch>
            <a:fillRect/>
          </a:stretch>
        </p:blipFill>
        <p:spPr>
          <a:xfrm>
            <a:off x="-76200" y="836712"/>
            <a:ext cx="9220200" cy="5070475"/>
          </a:xfrm>
        </p:spPr>
      </p:pic>
      <p:sp>
        <p:nvSpPr>
          <p:cNvPr id="3" name="Rectángulo 7"/>
          <p:cNvSpPr/>
          <p:nvPr/>
        </p:nvSpPr>
        <p:spPr>
          <a:xfrm>
            <a:off x="2339752" y="6349970"/>
            <a:ext cx="7056784" cy="400110"/>
          </a:xfrm>
          <a:prstGeom prst="rect">
            <a:avLst/>
          </a:prstGeom>
        </p:spPr>
        <p:txBody>
          <a:bodyPr wrap="square">
            <a:spAutoFit/>
          </a:bodyPr>
          <a:lstStyle/>
          <a:p>
            <a:r>
              <a:rPr lang="en-US" sz="2000" dirty="0" err="1">
                <a:latin typeface="Times New Roman" charset="0"/>
                <a:ea typeface="Times New Roman" charset="0"/>
                <a:cs typeface="Times New Roman" charset="0"/>
              </a:rPr>
              <a:t>Mannion</a:t>
            </a:r>
            <a:r>
              <a:rPr lang="en-US" sz="2000" dirty="0">
                <a:latin typeface="Times New Roman" charset="0"/>
                <a:ea typeface="Times New Roman" charset="0"/>
                <a:cs typeface="Times New Roman" charset="0"/>
              </a:rPr>
              <a:t> et al. (2014) Trends in Ecology &amp; Evolution 29: 42-50</a:t>
            </a:r>
          </a:p>
        </p:txBody>
      </p:sp>
    </p:spTree>
    <p:extLst>
      <p:ext uri="{BB962C8B-B14F-4D97-AF65-F5344CB8AC3E}">
        <p14:creationId xmlns:p14="http://schemas.microsoft.com/office/powerpoint/2010/main" val="599824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914400"/>
            <a:ext cx="9144000" cy="5029200"/>
          </a:xfrm>
          <a:prstGeom prst="rect">
            <a:avLst/>
          </a:prstGeom>
        </p:spPr>
      </p:pic>
    </p:spTree>
    <p:extLst>
      <p:ext uri="{BB962C8B-B14F-4D97-AF65-F5344CB8AC3E}">
        <p14:creationId xmlns:p14="http://schemas.microsoft.com/office/powerpoint/2010/main" val="1344175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914400"/>
            <a:ext cx="9144000" cy="5029200"/>
          </a:xfrm>
          <a:prstGeom prst="rect">
            <a:avLst/>
          </a:prstGeom>
        </p:spPr>
      </p:pic>
    </p:spTree>
    <p:extLst>
      <p:ext uri="{BB962C8B-B14F-4D97-AF65-F5344CB8AC3E}">
        <p14:creationId xmlns:p14="http://schemas.microsoft.com/office/powerpoint/2010/main" val="1458777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914400"/>
            <a:ext cx="9144000" cy="5029200"/>
          </a:xfrm>
          <a:prstGeom prst="rect">
            <a:avLst/>
          </a:prstGeom>
        </p:spPr>
      </p:pic>
    </p:spTree>
    <p:extLst>
      <p:ext uri="{BB962C8B-B14F-4D97-AF65-F5344CB8AC3E}">
        <p14:creationId xmlns:p14="http://schemas.microsoft.com/office/powerpoint/2010/main" val="1115438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65200" y="6620933"/>
            <a:ext cx="184731" cy="369332"/>
          </a:xfrm>
          <a:prstGeom prst="rect">
            <a:avLst/>
          </a:prstGeom>
          <a:noFill/>
        </p:spPr>
        <p:txBody>
          <a:bodyPr wrap="none" rtlCol="0">
            <a:spAutoFit/>
          </a:bodyPr>
          <a:lstStyle/>
          <a:p>
            <a:endParaRPr lang="en-US"/>
          </a:p>
        </p:txBody>
      </p:sp>
      <p:pic>
        <p:nvPicPr>
          <p:cNvPr id="8" name="Picture 7"/>
          <p:cNvPicPr>
            <a:picLocks noChangeAspect="1"/>
          </p:cNvPicPr>
          <p:nvPr/>
        </p:nvPicPr>
        <p:blipFill rotWithShape="1">
          <a:blip r:embed="rId2">
            <a:extLst>
              <a:ext uri="{28A0092B-C50C-407E-A947-70E740481C1C}">
                <a14:useLocalDpi xmlns:a14="http://schemas.microsoft.com/office/drawing/2010/main"/>
              </a:ext>
            </a:extLst>
          </a:blip>
          <a:srcRect t="7387" r="51575" b="6976"/>
          <a:stretch/>
        </p:blipFill>
        <p:spPr>
          <a:xfrm>
            <a:off x="2123728" y="656437"/>
            <a:ext cx="5254703" cy="6012923"/>
          </a:xfrm>
          <a:prstGeom prst="rect">
            <a:avLst/>
          </a:prstGeom>
        </p:spPr>
      </p:pic>
      <p:sp>
        <p:nvSpPr>
          <p:cNvPr id="3" name="TextBox 2"/>
          <p:cNvSpPr txBox="1"/>
          <p:nvPr/>
        </p:nvSpPr>
        <p:spPr>
          <a:xfrm>
            <a:off x="3707904" y="260648"/>
            <a:ext cx="2340705" cy="646331"/>
          </a:xfrm>
          <a:prstGeom prst="rect">
            <a:avLst/>
          </a:prstGeom>
          <a:noFill/>
        </p:spPr>
        <p:txBody>
          <a:bodyPr wrap="none" rtlCol="0">
            <a:spAutoFit/>
          </a:bodyPr>
          <a:lstStyle/>
          <a:p>
            <a:r>
              <a:rPr lang="en-US" sz="3600" b="1">
                <a:latin typeface="Arial Hebrew" charset="-79"/>
                <a:ea typeface="Arial Hebrew" charset="-79"/>
                <a:cs typeface="Arial Hebrew" charset="-79"/>
              </a:rPr>
              <a:t>Furnariides</a:t>
            </a:r>
          </a:p>
        </p:txBody>
      </p:sp>
    </p:spTree>
    <p:extLst>
      <p:ext uri="{BB962C8B-B14F-4D97-AF65-F5344CB8AC3E}">
        <p14:creationId xmlns:p14="http://schemas.microsoft.com/office/powerpoint/2010/main" val="247482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saving_spp_map.jpg"/>
          <p:cNvPicPr>
            <a:picLocks noChangeAspect="1"/>
          </p:cNvPicPr>
          <p:nvPr/>
        </p:nvPicPr>
        <p:blipFill>
          <a:blip r:embed="rId3" cstate="hqprint">
            <a:alphaModFix amt="20000"/>
            <a:extLst>
              <a:ext uri="{28A0092B-C50C-407E-A947-70E740481C1C}">
                <a14:useLocalDpi xmlns:a14="http://schemas.microsoft.com/office/drawing/2010/main"/>
              </a:ext>
            </a:extLst>
          </a:blip>
          <a:srcRect l="-1698" r="-1698"/>
          <a:stretch>
            <a:fillRect/>
          </a:stretch>
        </p:blipFill>
        <p:spPr>
          <a:xfrm>
            <a:off x="-76200" y="1166837"/>
            <a:ext cx="9220200" cy="5070475"/>
          </a:xfrm>
          <a:prstGeom prst="rect">
            <a:avLst/>
          </a:prstGeom>
        </p:spPr>
      </p:pic>
      <p:sp>
        <p:nvSpPr>
          <p:cNvPr id="2" name="Título 1"/>
          <p:cNvSpPr>
            <a:spLocks noGrp="1"/>
          </p:cNvSpPr>
          <p:nvPr>
            <p:ph type="title"/>
          </p:nvPr>
        </p:nvSpPr>
        <p:spPr>
          <a:xfrm>
            <a:off x="457200" y="188640"/>
            <a:ext cx="8229600" cy="1143000"/>
          </a:xfrm>
        </p:spPr>
        <p:txBody>
          <a:bodyPr>
            <a:normAutofit/>
          </a:bodyPr>
          <a:lstStyle/>
          <a:p>
            <a:r>
              <a:rPr lang="en-US" sz="4000" dirty="0">
                <a:latin typeface="Times New Roman" pitchFamily="18" charset="0"/>
                <a:cs typeface="Times New Roman" pitchFamily="18" charset="0"/>
              </a:rPr>
              <a:t>Main explanations</a:t>
            </a:r>
          </a:p>
        </p:txBody>
      </p:sp>
      <p:sp>
        <p:nvSpPr>
          <p:cNvPr id="3" name="Espaço Reservado para Conteúdo 2"/>
          <p:cNvSpPr>
            <a:spLocks noGrp="1"/>
          </p:cNvSpPr>
          <p:nvPr>
            <p:ph idx="1"/>
          </p:nvPr>
        </p:nvSpPr>
        <p:spPr>
          <a:xfrm>
            <a:off x="734888" y="1969466"/>
            <a:ext cx="8229600" cy="3229819"/>
          </a:xfrm>
        </p:spPr>
        <p:txBody>
          <a:bodyPr>
            <a:noAutofit/>
          </a:bodyPr>
          <a:lstStyle/>
          <a:p>
            <a:r>
              <a:rPr lang="en-US" sz="2800" dirty="0">
                <a:latin typeface="Times New Roman" pitchFamily="18" charset="0"/>
                <a:cs typeface="Times New Roman" pitchFamily="18" charset="0"/>
              </a:rPr>
              <a:t>Biotic or intrinsic: species interactions</a:t>
            </a:r>
          </a:p>
          <a:p>
            <a:pPr marL="0" indent="0">
              <a:buNone/>
            </a:pPr>
            <a:endParaRPr lang="en-US" sz="2800" dirty="0">
              <a:latin typeface="Times New Roman" pitchFamily="18" charset="0"/>
              <a:cs typeface="Times New Roman" pitchFamily="18" charset="0"/>
            </a:endParaRPr>
          </a:p>
          <a:p>
            <a:r>
              <a:rPr lang="en-US" sz="2800" dirty="0">
                <a:latin typeface="Times New Roman" pitchFamily="18" charset="0"/>
                <a:cs typeface="Times New Roman" pitchFamily="18" charset="0"/>
              </a:rPr>
              <a:t>Abiotic or extrinsic: abiotic variables and changes over time</a:t>
            </a:r>
          </a:p>
          <a:p>
            <a:endParaRPr lang="en-US" sz="2800" dirty="0">
              <a:latin typeface="Times New Roman" pitchFamily="18" charset="0"/>
              <a:cs typeface="Times New Roman" pitchFamily="18" charset="0"/>
            </a:endParaRPr>
          </a:p>
          <a:p>
            <a:pPr marL="0" indent="0">
              <a:buNone/>
            </a:pPr>
            <a:endParaRPr lang="en-US" sz="2800" dirty="0">
              <a:latin typeface="Times New Roman" pitchFamily="18" charset="0"/>
              <a:cs typeface="Times New Roman" pitchFamily="18" charset="0"/>
            </a:endParaRPr>
          </a:p>
          <a:p>
            <a:pPr marL="0" indent="0">
              <a:buNone/>
            </a:pPr>
            <a:r>
              <a:rPr lang="en-US" sz="2800" dirty="0">
                <a:latin typeface="Times New Roman" pitchFamily="18" charset="0"/>
                <a:cs typeface="Times New Roman" pitchFamily="18" charset="0"/>
              </a:rPr>
              <a:t> </a:t>
            </a:r>
          </a:p>
          <a:p>
            <a:pPr marL="0" indent="0">
              <a:buNone/>
            </a:pPr>
            <a:r>
              <a:rPr lang="en-US" sz="2800" dirty="0">
                <a:latin typeface="Times New Roman" pitchFamily="18" charset="0"/>
                <a:cs typeface="Times New Roman" pitchFamily="18" charset="0"/>
              </a:rPr>
              <a:t>	</a:t>
            </a:r>
          </a:p>
        </p:txBody>
      </p:sp>
      <p:sp>
        <p:nvSpPr>
          <p:cNvPr id="20" name="Chave esquerda 19"/>
          <p:cNvSpPr/>
          <p:nvPr/>
        </p:nvSpPr>
        <p:spPr>
          <a:xfrm>
            <a:off x="467544" y="1958925"/>
            <a:ext cx="216024" cy="1440160"/>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pt-BR"/>
          </a:p>
        </p:txBody>
      </p:sp>
      <p:sp>
        <p:nvSpPr>
          <p:cNvPr id="24" name="CaixaDeTexto 23"/>
          <p:cNvSpPr txBox="1"/>
          <p:nvPr/>
        </p:nvSpPr>
        <p:spPr>
          <a:xfrm>
            <a:off x="2195736" y="4839245"/>
            <a:ext cx="5976664" cy="1384995"/>
          </a:xfrm>
          <a:prstGeom prst="rect">
            <a:avLst/>
          </a:prstGeom>
          <a:noFill/>
        </p:spPr>
        <p:txBody>
          <a:bodyPr wrap="square" rtlCol="0">
            <a:spAutoFit/>
          </a:bodyPr>
          <a:lstStyle/>
          <a:p>
            <a:pPr marL="457200" indent="-457200">
              <a:buFont typeface="Arial" charset="0"/>
              <a:buChar char="•"/>
            </a:pPr>
            <a:r>
              <a:rPr lang="en-US" sz="2800" dirty="0">
                <a:latin typeface="Times New Roman" pitchFamily="18" charset="0"/>
                <a:cs typeface="Times New Roman" pitchFamily="18" charset="0"/>
              </a:rPr>
              <a:t>Ecological</a:t>
            </a:r>
          </a:p>
          <a:p>
            <a:pPr marL="457200" indent="-457200">
              <a:buFont typeface="Arial" charset="0"/>
              <a:buChar char="•"/>
            </a:pPr>
            <a:r>
              <a:rPr lang="en-US" sz="2800" dirty="0">
                <a:latin typeface="Times New Roman" pitchFamily="18" charset="0"/>
                <a:cs typeface="Times New Roman" pitchFamily="18" charset="0"/>
              </a:rPr>
              <a:t>Macroevolutionary </a:t>
            </a:r>
          </a:p>
          <a:p>
            <a:pPr marL="457200" indent="-457200">
              <a:buFont typeface="Arial" charset="0"/>
              <a:buChar char="•"/>
            </a:pPr>
            <a:r>
              <a:rPr lang="en-US" sz="2800" dirty="0">
                <a:latin typeface="Times New Roman" pitchFamily="18" charset="0"/>
                <a:cs typeface="Times New Roman" pitchFamily="18" charset="0"/>
              </a:rPr>
              <a:t>Historical</a:t>
            </a:r>
            <a:endParaRPr lang="en-US" sz="2800" dirty="0"/>
          </a:p>
        </p:txBody>
      </p:sp>
      <p:cxnSp>
        <p:nvCxnSpPr>
          <p:cNvPr id="9" name="Elbow Connector 8"/>
          <p:cNvCxnSpPr>
            <a:stCxn id="20" idx="1"/>
            <a:endCxn id="24" idx="1"/>
          </p:cNvCxnSpPr>
          <p:nvPr/>
        </p:nvCxnSpPr>
        <p:spPr>
          <a:xfrm rot="10800000" flipH="1" flipV="1">
            <a:off x="467544" y="2679005"/>
            <a:ext cx="1728192" cy="2852738"/>
          </a:xfrm>
          <a:prstGeom prst="bentConnector3">
            <a:avLst>
              <a:gd name="adj1" fmla="val -13228"/>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2882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p:bld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9175</TotalTime>
  <Words>524</Words>
  <Application>Microsoft Macintosh PowerPoint</Application>
  <PresentationFormat>On-screen Show (4:3)</PresentationFormat>
  <Paragraphs>32</Paragraphs>
  <Slides>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ＭＳ Ｐゴシック</vt:lpstr>
      <vt:lpstr>Arial</vt:lpstr>
      <vt:lpstr>Arial Hebrew</vt:lpstr>
      <vt:lpstr>Calibri</vt:lpstr>
      <vt:lpstr>Mangal</vt:lpstr>
      <vt:lpstr>Times New Roman</vt:lpstr>
      <vt:lpstr>Tema do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Main explanations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Lorena</dc:creator>
  <cp:lastModifiedBy>Jesús N. Pinto Ledezma</cp:lastModifiedBy>
  <cp:revision>434</cp:revision>
  <cp:lastPrinted>2017-10-22T23:00:43Z</cp:lastPrinted>
  <dcterms:created xsi:type="dcterms:W3CDTF">2015-03-16T13:03:36Z</dcterms:created>
  <dcterms:modified xsi:type="dcterms:W3CDTF">2019-02-17T23:55:17Z</dcterms:modified>
</cp:coreProperties>
</file>